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Geo" panose="020B0604020202020204"/>
      <p:regular r:id="rId32"/>
      <p:italic r:id="rId33"/>
    </p:embeddedFont>
    <p:embeddedFont>
      <p:font typeface="Lato" panose="020F0502020204030203"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ono" panose="00000009000000000000" pitchFamily="49"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2"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28b055e04_5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28b055e04_5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e28b055e04_5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4" name="Google Shape;224;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1" name="Google Shape;231;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7" name="Google Shape;24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3" name="Google Shape;253;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62" name="Google Shape;262;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69" name="Google Shape;269;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77" name="Google Shape;277;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86" name="Google Shape;28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4" name="Google Shape;15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95" name="Google Shape;295;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5" name="Google Shape;305;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14" name="Google Shape;314;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2" name="Google Shape;32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30" name="Google Shape;3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7" name="Google Shape;337;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1" name="Google Shape;161;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e28b055e04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28b055e04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e28b055e04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rot="5400000">
            <a:off x="10000500" y="673"/>
            <a:ext cx="2191500" cy="2191500"/>
          </a:xfrm>
          <a:prstGeom prst="diagStripe">
            <a:avLst>
              <a:gd name="adj" fmla="val 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 name="Google Shape;15;p2"/>
          <p:cNvGrpSpPr/>
          <p:nvPr/>
        </p:nvGrpSpPr>
        <p:grpSpPr>
          <a:xfrm>
            <a:off x="0" y="654"/>
            <a:ext cx="6871435" cy="6845694"/>
            <a:chOff x="0" y="75"/>
            <a:chExt cx="5153705" cy="5152950"/>
          </a:xfrm>
        </p:grpSpPr>
        <p:sp>
          <p:nvSpPr>
            <p:cNvPr id="16" name="Google Shape;16;p2"/>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
          <p:cNvSpPr txBox="1">
            <a:spLocks noGrp="1"/>
          </p:cNvSpPr>
          <p:nvPr>
            <p:ph type="ctrTitle"/>
          </p:nvPr>
        </p:nvSpPr>
        <p:spPr>
          <a:xfrm>
            <a:off x="4716200" y="2104533"/>
            <a:ext cx="6690000" cy="2105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300"/>
              <a:buNone/>
              <a:defRPr sz="5300"/>
            </a:lvl1pPr>
            <a:lvl2pPr lvl="1" algn="l">
              <a:lnSpc>
                <a:spcPct val="100000"/>
              </a:lnSpc>
              <a:spcBef>
                <a:spcPts val="0"/>
              </a:spcBef>
              <a:spcAft>
                <a:spcPts val="0"/>
              </a:spcAft>
              <a:buSzPts val="5300"/>
              <a:buNone/>
              <a:defRPr sz="5300"/>
            </a:lvl2pPr>
            <a:lvl3pPr lvl="2" algn="l">
              <a:lnSpc>
                <a:spcPct val="100000"/>
              </a:lnSpc>
              <a:spcBef>
                <a:spcPts val="0"/>
              </a:spcBef>
              <a:spcAft>
                <a:spcPts val="0"/>
              </a:spcAft>
              <a:buSzPts val="5300"/>
              <a:buNone/>
              <a:defRPr sz="5300"/>
            </a:lvl3pPr>
            <a:lvl4pPr lvl="3" algn="l">
              <a:lnSpc>
                <a:spcPct val="100000"/>
              </a:lnSpc>
              <a:spcBef>
                <a:spcPts val="0"/>
              </a:spcBef>
              <a:spcAft>
                <a:spcPts val="0"/>
              </a:spcAft>
              <a:buSzPts val="5300"/>
              <a:buNone/>
              <a:defRPr sz="5300"/>
            </a:lvl4pPr>
            <a:lvl5pPr lvl="4" algn="l">
              <a:lnSpc>
                <a:spcPct val="100000"/>
              </a:lnSpc>
              <a:spcBef>
                <a:spcPts val="0"/>
              </a:spcBef>
              <a:spcAft>
                <a:spcPts val="0"/>
              </a:spcAft>
              <a:buSzPts val="5300"/>
              <a:buNone/>
              <a:defRPr sz="5300"/>
            </a:lvl5pPr>
            <a:lvl6pPr lvl="5" algn="l">
              <a:lnSpc>
                <a:spcPct val="100000"/>
              </a:lnSpc>
              <a:spcBef>
                <a:spcPts val="0"/>
              </a:spcBef>
              <a:spcAft>
                <a:spcPts val="0"/>
              </a:spcAft>
              <a:buSzPts val="5300"/>
              <a:buNone/>
              <a:defRPr sz="5300"/>
            </a:lvl6pPr>
            <a:lvl7pPr lvl="6" algn="l">
              <a:lnSpc>
                <a:spcPct val="100000"/>
              </a:lnSpc>
              <a:spcBef>
                <a:spcPts val="0"/>
              </a:spcBef>
              <a:spcAft>
                <a:spcPts val="0"/>
              </a:spcAft>
              <a:buSzPts val="5300"/>
              <a:buNone/>
              <a:defRPr sz="5300"/>
            </a:lvl7pPr>
            <a:lvl8pPr lvl="7" algn="l">
              <a:lnSpc>
                <a:spcPct val="100000"/>
              </a:lnSpc>
              <a:spcBef>
                <a:spcPts val="0"/>
              </a:spcBef>
              <a:spcAft>
                <a:spcPts val="0"/>
              </a:spcAft>
              <a:buSzPts val="5300"/>
              <a:buNone/>
              <a:defRPr sz="5300"/>
            </a:lvl8pPr>
            <a:lvl9pPr lvl="8" algn="l">
              <a:lnSpc>
                <a:spcPct val="100000"/>
              </a:lnSpc>
              <a:spcBef>
                <a:spcPts val="0"/>
              </a:spcBef>
              <a:spcAft>
                <a:spcPts val="0"/>
              </a:spcAft>
              <a:buSzPts val="5300"/>
              <a:buNone/>
              <a:defRPr sz="5300"/>
            </a:lvl9pPr>
          </a:lstStyle>
          <a:p>
            <a:endParaRPr/>
          </a:p>
        </p:txBody>
      </p:sp>
      <p:sp>
        <p:nvSpPr>
          <p:cNvPr id="21" name="Google Shape;21;p2"/>
          <p:cNvSpPr txBox="1">
            <a:spLocks noGrp="1"/>
          </p:cNvSpPr>
          <p:nvPr>
            <p:ph type="subTitle" idx="1"/>
          </p:nvPr>
        </p:nvSpPr>
        <p:spPr>
          <a:xfrm>
            <a:off x="6778600" y="5233233"/>
            <a:ext cx="4627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22" name="Google Shape;22;p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grpSp>
        <p:nvGrpSpPr>
          <p:cNvPr id="125" name="Google Shape;125;p11"/>
          <p:cNvGrpSpPr/>
          <p:nvPr/>
        </p:nvGrpSpPr>
        <p:grpSpPr>
          <a:xfrm>
            <a:off x="0" y="507989"/>
            <a:ext cx="1383765" cy="1355017"/>
            <a:chOff x="0" y="381001"/>
            <a:chExt cx="1037850" cy="1016288"/>
          </a:xfrm>
        </p:grpSpPr>
        <p:sp>
          <p:nvSpPr>
            <p:cNvPr id="126" name="Google Shape;126;p1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1"/>
          <p:cNvSpPr txBox="1">
            <a:spLocks noGrp="1"/>
          </p:cNvSpPr>
          <p:nvPr>
            <p:ph type="title"/>
          </p:nvPr>
        </p:nvSpPr>
        <p:spPr>
          <a:xfrm>
            <a:off x="1730000" y="2211100"/>
            <a:ext cx="4048500" cy="2335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9" name="Google Shape;129;p11"/>
          <p:cNvSpPr txBox="1">
            <a:spLocks noGrp="1"/>
          </p:cNvSpPr>
          <p:nvPr>
            <p:ph type="subTitle" idx="1"/>
          </p:nvPr>
        </p:nvSpPr>
        <p:spPr>
          <a:xfrm>
            <a:off x="1730000" y="4717333"/>
            <a:ext cx="4048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30" name="Google Shape;130;p11"/>
          <p:cNvSpPr txBox="1">
            <a:spLocks noGrp="1"/>
          </p:cNvSpPr>
          <p:nvPr>
            <p:ph type="body" idx="2"/>
          </p:nvPr>
        </p:nvSpPr>
        <p:spPr>
          <a:xfrm>
            <a:off x="6197600" y="2262133"/>
            <a:ext cx="4902300" cy="31299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31" name="Google Shape;131;p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grpSp>
        <p:nvGrpSpPr>
          <p:cNvPr id="133" name="Google Shape;133;p12"/>
          <p:cNvGrpSpPr/>
          <p:nvPr/>
        </p:nvGrpSpPr>
        <p:grpSpPr>
          <a:xfrm>
            <a:off x="0" y="5504636"/>
            <a:ext cx="931877" cy="912853"/>
            <a:chOff x="0" y="3785672"/>
            <a:chExt cx="698925" cy="684657"/>
          </a:xfrm>
        </p:grpSpPr>
        <p:sp>
          <p:nvSpPr>
            <p:cNvPr id="134" name="Google Shape;134;p1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 name="Google Shape;136;p12"/>
          <p:cNvSpPr txBox="1">
            <a:spLocks noGrp="1"/>
          </p:cNvSpPr>
          <p:nvPr>
            <p:ph type="body" idx="1"/>
          </p:nvPr>
        </p:nvSpPr>
        <p:spPr>
          <a:xfrm>
            <a:off x="1083633" y="5740500"/>
            <a:ext cx="9248100" cy="6984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137" name="Google Shape;137;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849760" y="876302"/>
            <a:ext cx="10427700" cy="1086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5" name="Google Shape;25;p3"/>
          <p:cNvSpPr txBox="1">
            <a:spLocks noGrp="1"/>
          </p:cNvSpPr>
          <p:nvPr>
            <p:ph type="body" idx="1"/>
          </p:nvPr>
        </p:nvSpPr>
        <p:spPr>
          <a:xfrm>
            <a:off x="849758" y="2065984"/>
            <a:ext cx="10427700" cy="3903300"/>
          </a:xfrm>
          <a:prstGeom prst="rect">
            <a:avLst/>
          </a:prstGeom>
          <a:noFill/>
          <a:ln>
            <a:noFill/>
          </a:ln>
        </p:spPr>
        <p:txBody>
          <a:bodyPr spcFirstLastPara="1" wrap="square" lIns="91425" tIns="45700" rIns="91425" bIns="45700" anchor="t" anchorCtr="0">
            <a:normAutofit/>
          </a:bodyPr>
          <a:lstStyle>
            <a:lvl1pPr marL="457200" lvl="0" indent="-308610" algn="l">
              <a:lnSpc>
                <a:spcPct val="120000"/>
              </a:lnSpc>
              <a:spcBef>
                <a:spcPts val="1000"/>
              </a:spcBef>
              <a:spcAft>
                <a:spcPts val="0"/>
              </a:spcAft>
              <a:buClr>
                <a:schemeClr val="lt2"/>
              </a:buClr>
              <a:buSzPts val="1260"/>
              <a:buChar char="●"/>
              <a:defRPr/>
            </a:lvl1pPr>
            <a:lvl2pPr marL="914400" lvl="1" indent="-308610" algn="l">
              <a:lnSpc>
                <a:spcPct val="120000"/>
              </a:lnSpc>
              <a:spcBef>
                <a:spcPts val="1600"/>
              </a:spcBef>
              <a:spcAft>
                <a:spcPts val="0"/>
              </a:spcAft>
              <a:buClr>
                <a:schemeClr val="lt2"/>
              </a:buClr>
              <a:buSzPts val="1260"/>
              <a:buChar char="○"/>
              <a:defRPr/>
            </a:lvl2pPr>
            <a:lvl3pPr marL="1371600" lvl="2" indent="-308610" algn="l">
              <a:lnSpc>
                <a:spcPct val="120000"/>
              </a:lnSpc>
              <a:spcBef>
                <a:spcPts val="1600"/>
              </a:spcBef>
              <a:spcAft>
                <a:spcPts val="0"/>
              </a:spcAft>
              <a:buClr>
                <a:schemeClr val="lt2"/>
              </a:buClr>
              <a:buSzPts val="1260"/>
              <a:buChar char="■"/>
              <a:defRPr/>
            </a:lvl3pPr>
            <a:lvl4pPr marL="1828800" lvl="3" indent="-308610" algn="l">
              <a:lnSpc>
                <a:spcPct val="120000"/>
              </a:lnSpc>
              <a:spcBef>
                <a:spcPts val="1600"/>
              </a:spcBef>
              <a:spcAft>
                <a:spcPts val="0"/>
              </a:spcAft>
              <a:buClr>
                <a:schemeClr val="lt2"/>
              </a:buClr>
              <a:buSzPts val="1260"/>
              <a:buChar char="●"/>
              <a:defRPr/>
            </a:lvl4pPr>
            <a:lvl5pPr marL="2286000" lvl="4" indent="-308610" algn="l">
              <a:lnSpc>
                <a:spcPct val="120000"/>
              </a:lnSpc>
              <a:spcBef>
                <a:spcPts val="1600"/>
              </a:spcBef>
              <a:spcAft>
                <a:spcPts val="0"/>
              </a:spcAft>
              <a:buClr>
                <a:schemeClr val="lt2"/>
              </a:buClr>
              <a:buSzPts val="1260"/>
              <a:buChar char="○"/>
              <a:defRPr/>
            </a:lvl5pPr>
            <a:lvl6pPr marL="2743200" lvl="5" indent="-342900" algn="l">
              <a:lnSpc>
                <a:spcPct val="9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26" name="Google Shape;26;p3"/>
          <p:cNvSpPr txBox="1">
            <a:spLocks noGrp="1"/>
          </p:cNvSpPr>
          <p:nvPr>
            <p:ph type="dt" idx="10"/>
          </p:nvPr>
        </p:nvSpPr>
        <p:spPr>
          <a:xfrm>
            <a:off x="7382838" y="6356350"/>
            <a:ext cx="33615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3"/>
          <p:cNvSpPr txBox="1">
            <a:spLocks noGrp="1"/>
          </p:cNvSpPr>
          <p:nvPr>
            <p:ph type="ftr" idx="11"/>
          </p:nvPr>
        </p:nvSpPr>
        <p:spPr>
          <a:xfrm>
            <a:off x="858748"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3"/>
          <p:cNvSpPr txBox="1">
            <a:spLocks noGrp="1"/>
          </p:cNvSpPr>
          <p:nvPr>
            <p:ph type="sldNum" idx="12"/>
          </p:nvPr>
        </p:nvSpPr>
        <p:spPr>
          <a:xfrm>
            <a:off x="10820400" y="6356350"/>
            <a:ext cx="6177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
        <p:cNvGrpSpPr/>
        <p:nvPr/>
      </p:nvGrpSpPr>
      <p:grpSpPr>
        <a:xfrm>
          <a:off x="0" y="0"/>
          <a:ext cx="0" cy="0"/>
          <a:chOff x="0" y="0"/>
          <a:chExt cx="0" cy="0"/>
        </a:xfrm>
      </p:grpSpPr>
      <p:grpSp>
        <p:nvGrpSpPr>
          <p:cNvPr id="30" name="Google Shape;30;p4"/>
          <p:cNvGrpSpPr/>
          <p:nvPr/>
        </p:nvGrpSpPr>
        <p:grpSpPr>
          <a:xfrm>
            <a:off x="5875053" y="0"/>
            <a:ext cx="6316642" cy="6857248"/>
            <a:chOff x="4406400" y="0"/>
            <a:chExt cx="4737600" cy="5143065"/>
          </a:xfrm>
        </p:grpSpPr>
        <p:sp>
          <p:nvSpPr>
            <p:cNvPr id="31" name="Google Shape;31;p4"/>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4"/>
          <p:cNvSpPr txBox="1">
            <a:spLocks noGrp="1"/>
          </p:cNvSpPr>
          <p:nvPr>
            <p:ph type="title" hasCustomPrompt="1"/>
          </p:nvPr>
        </p:nvSpPr>
        <p:spPr>
          <a:xfrm>
            <a:off x="1098467" y="1712900"/>
            <a:ext cx="6368100" cy="1734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a:r>
              <a:t>xx%</a:t>
            </a:r>
          </a:p>
        </p:txBody>
      </p:sp>
      <p:sp>
        <p:nvSpPr>
          <p:cNvPr id="50" name="Google Shape;50;p4"/>
          <p:cNvSpPr txBox="1">
            <a:spLocks noGrp="1"/>
          </p:cNvSpPr>
          <p:nvPr>
            <p:ph type="body" idx="1"/>
          </p:nvPr>
        </p:nvSpPr>
        <p:spPr>
          <a:xfrm>
            <a:off x="1098467" y="3524166"/>
            <a:ext cx="6368100" cy="1625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51" name="Google Shape;51;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grpSp>
        <p:nvGrpSpPr>
          <p:cNvPr id="53" name="Google Shape;53;p5"/>
          <p:cNvGrpSpPr/>
          <p:nvPr/>
        </p:nvGrpSpPr>
        <p:grpSpPr>
          <a:xfrm>
            <a:off x="5875053" y="0"/>
            <a:ext cx="6316642" cy="6857248"/>
            <a:chOff x="4406400" y="0"/>
            <a:chExt cx="4737600" cy="5143065"/>
          </a:xfrm>
        </p:grpSpPr>
        <p:sp>
          <p:nvSpPr>
            <p:cNvPr id="54" name="Google Shape;54;p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5"/>
          <p:cNvSpPr txBox="1">
            <a:spLocks noGrp="1"/>
          </p:cNvSpPr>
          <p:nvPr>
            <p:ph type="title"/>
          </p:nvPr>
        </p:nvSpPr>
        <p:spPr>
          <a:xfrm>
            <a:off x="1098467" y="2737333"/>
            <a:ext cx="6116100" cy="15315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73" name="Google Shape;73;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grpSp>
        <p:nvGrpSpPr>
          <p:cNvPr id="75" name="Google Shape;75;p6"/>
          <p:cNvGrpSpPr/>
          <p:nvPr/>
        </p:nvGrpSpPr>
        <p:grpSpPr>
          <a:xfrm>
            <a:off x="0" y="507989"/>
            <a:ext cx="1383765" cy="1355017"/>
            <a:chOff x="0" y="381001"/>
            <a:chExt cx="1037850" cy="1016288"/>
          </a:xfrm>
        </p:grpSpPr>
        <p:sp>
          <p:nvSpPr>
            <p:cNvPr id="76" name="Google Shape;76;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 name="Google Shape;78;p6"/>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79" name="Google Shape;79;p6"/>
          <p:cNvSpPr txBox="1">
            <a:spLocks noGrp="1"/>
          </p:cNvSpPr>
          <p:nvPr>
            <p:ph type="body" idx="1"/>
          </p:nvPr>
        </p:nvSpPr>
        <p:spPr>
          <a:xfrm>
            <a:off x="1730000" y="2090067"/>
            <a:ext cx="93852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80" name="Google Shape;80;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grpSp>
        <p:nvGrpSpPr>
          <p:cNvPr id="82" name="Google Shape;82;p7"/>
          <p:cNvGrpSpPr/>
          <p:nvPr/>
        </p:nvGrpSpPr>
        <p:grpSpPr>
          <a:xfrm>
            <a:off x="0" y="507989"/>
            <a:ext cx="1383765" cy="1355017"/>
            <a:chOff x="0" y="381001"/>
            <a:chExt cx="1037850" cy="1016288"/>
          </a:xfrm>
        </p:grpSpPr>
        <p:sp>
          <p:nvSpPr>
            <p:cNvPr id="83" name="Google Shape;83;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7"/>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86" name="Google Shape;86;p7"/>
          <p:cNvSpPr txBox="1">
            <a:spLocks noGrp="1"/>
          </p:cNvSpPr>
          <p:nvPr>
            <p:ph type="body" idx="1"/>
          </p:nvPr>
        </p:nvSpPr>
        <p:spPr>
          <a:xfrm>
            <a:off x="1730000"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87" name="Google Shape;87;p7"/>
          <p:cNvSpPr txBox="1">
            <a:spLocks noGrp="1"/>
          </p:cNvSpPr>
          <p:nvPr>
            <p:ph type="body" idx="2"/>
          </p:nvPr>
        </p:nvSpPr>
        <p:spPr>
          <a:xfrm>
            <a:off x="6577628"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88" name="Google Shape;88;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grpSp>
        <p:nvGrpSpPr>
          <p:cNvPr id="90" name="Google Shape;90;p8"/>
          <p:cNvGrpSpPr/>
          <p:nvPr/>
        </p:nvGrpSpPr>
        <p:grpSpPr>
          <a:xfrm>
            <a:off x="0" y="507989"/>
            <a:ext cx="1383765" cy="1355017"/>
            <a:chOff x="0" y="381001"/>
            <a:chExt cx="1037850" cy="1016288"/>
          </a:xfrm>
        </p:grpSpPr>
        <p:sp>
          <p:nvSpPr>
            <p:cNvPr id="91" name="Google Shape;91;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8"/>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grpSp>
        <p:nvGrpSpPr>
          <p:cNvPr id="96" name="Google Shape;96;p9"/>
          <p:cNvGrpSpPr/>
          <p:nvPr/>
        </p:nvGrpSpPr>
        <p:grpSpPr>
          <a:xfrm>
            <a:off x="0" y="507989"/>
            <a:ext cx="1383765" cy="1355017"/>
            <a:chOff x="0" y="381001"/>
            <a:chExt cx="1037850" cy="1016288"/>
          </a:xfrm>
        </p:grpSpPr>
        <p:sp>
          <p:nvSpPr>
            <p:cNvPr id="97" name="Google Shape;97;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9"/>
          <p:cNvSpPr txBox="1">
            <a:spLocks noGrp="1"/>
          </p:cNvSpPr>
          <p:nvPr>
            <p:ph type="title"/>
          </p:nvPr>
        </p:nvSpPr>
        <p:spPr>
          <a:xfrm>
            <a:off x="1730000" y="525000"/>
            <a:ext cx="5065200" cy="19908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0" name="Google Shape;100;p9"/>
          <p:cNvSpPr txBox="1">
            <a:spLocks noGrp="1"/>
          </p:cNvSpPr>
          <p:nvPr>
            <p:ph type="body" idx="1"/>
          </p:nvPr>
        </p:nvSpPr>
        <p:spPr>
          <a:xfrm>
            <a:off x="1730000" y="2630067"/>
            <a:ext cx="5065200" cy="3221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01" name="Google Shape;101;p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grpSp>
        <p:nvGrpSpPr>
          <p:cNvPr id="103" name="Google Shape;103;p10"/>
          <p:cNvGrpSpPr/>
          <p:nvPr/>
        </p:nvGrpSpPr>
        <p:grpSpPr>
          <a:xfrm>
            <a:off x="5875053" y="0"/>
            <a:ext cx="6316642" cy="6857829"/>
            <a:chOff x="4406400" y="0"/>
            <a:chExt cx="4737600" cy="5143500"/>
          </a:xfrm>
        </p:grpSpPr>
        <p:sp>
          <p:nvSpPr>
            <p:cNvPr id="104" name="Google Shape;104;p10"/>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0"/>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0"/>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0"/>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0"/>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0"/>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0"/>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0"/>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0"/>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0"/>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0"/>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0"/>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 name="Google Shape;122;p10"/>
          <p:cNvSpPr txBox="1">
            <a:spLocks noGrp="1"/>
          </p:cNvSpPr>
          <p:nvPr>
            <p:ph type="title"/>
          </p:nvPr>
        </p:nvSpPr>
        <p:spPr>
          <a:xfrm>
            <a:off x="1098467" y="1155700"/>
            <a:ext cx="6116100" cy="46947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23" name="Google Shape;123;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lt1"/>
              </a:buClr>
              <a:buSzPts val="1700"/>
              <a:buFont typeface="Lato"/>
              <a:buChar char="●"/>
              <a:defRPr sz="1700" b="0" i="0" u="none" strike="noStrike" cap="none">
                <a:solidFill>
                  <a:schemeClr val="lt1"/>
                </a:solidFill>
                <a:latin typeface="Lato"/>
                <a:ea typeface="Lato"/>
                <a:cs typeface="Lato"/>
                <a:sym typeface="Lato"/>
              </a:defRPr>
            </a:lvl1pPr>
            <a:lvl2pPr marL="914400" marR="0" lvl="1"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2pPr>
            <a:lvl3pPr marL="1371600" marR="0" lvl="2"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3pPr>
            <a:lvl4pPr marL="1828800" marR="0" lvl="3"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4pPr>
            <a:lvl5pPr marL="2286000" marR="0" lvl="4"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5pPr>
            <a:lvl6pPr marL="2743200" marR="0" lvl="5"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6pPr>
            <a:lvl7pPr marL="3200400" marR="0" lvl="6"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7pPr>
            <a:lvl8pPr marL="3657600" marR="0" lvl="7"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8pPr>
            <a:lvl9pPr marL="4114800" marR="0" lvl="8"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extblob.readthedocs.io/en/dev/" TargetMode="External"/><Relationship Id="rId3" Type="http://schemas.openxmlformats.org/officeDocument/2006/relationships/hyperlink" Target="https://scikit-learn.org/stable/user_guide.html" TargetMode="External"/><Relationship Id="rId7" Type="http://schemas.openxmlformats.org/officeDocument/2006/relationships/hyperlink" Target="http://www.nltk.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towardsdatascience.com/my-absolute-go-to-for-sentiment-analysis-textblob-3ac3a11d524" TargetMode="External"/><Relationship Id="rId4" Type="http://schemas.openxmlformats.org/officeDocument/2006/relationships/hyperlink" Target="https://towardsdatascience.com/understanding-auc-roc-curve-68b2303cc9c5"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4"/>
        <p:cNvGrpSpPr/>
        <p:nvPr/>
      </p:nvGrpSpPr>
      <p:grpSpPr>
        <a:xfrm>
          <a:off x="0" y="0"/>
          <a:ext cx="0" cy="0"/>
          <a:chOff x="0" y="0"/>
          <a:chExt cx="0" cy="0"/>
        </a:xfrm>
      </p:grpSpPr>
      <p:cxnSp>
        <p:nvCxnSpPr>
          <p:cNvPr id="145" name="Google Shape;145;p14"/>
          <p:cNvCxnSpPr/>
          <p:nvPr/>
        </p:nvCxnSpPr>
        <p:spPr>
          <a:xfrm>
            <a:off x="952498" y="6252722"/>
            <a:ext cx="10325101" cy="0"/>
          </a:xfrm>
          <a:prstGeom prst="straightConnector1">
            <a:avLst/>
          </a:prstGeom>
          <a:noFill/>
          <a:ln w="10775" cap="flat" cmpd="sng">
            <a:solidFill>
              <a:schemeClr val="lt2"/>
            </a:solidFill>
            <a:prstDash val="solid"/>
            <a:miter lim="800000"/>
            <a:headEnd type="none" w="sm" len="sm"/>
            <a:tailEnd type="none" w="sm" len="sm"/>
          </a:ln>
        </p:spPr>
      </p:cxnSp>
      <p:sp>
        <p:nvSpPr>
          <p:cNvPr id="146" name="Google Shape;146;p1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
              <a:ea typeface="Geo"/>
              <a:cs typeface="Geo"/>
              <a:sym typeface="Geo"/>
            </a:endParaRPr>
          </a:p>
        </p:txBody>
      </p:sp>
      <p:sp>
        <p:nvSpPr>
          <p:cNvPr id="147" name="Google Shape;147;p14"/>
          <p:cNvSpPr txBox="1">
            <a:spLocks noGrp="1"/>
          </p:cNvSpPr>
          <p:nvPr>
            <p:ph type="ctrTitle"/>
          </p:nvPr>
        </p:nvSpPr>
        <p:spPr>
          <a:xfrm>
            <a:off x="1010500" y="4244260"/>
            <a:ext cx="4085700" cy="2195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2"/>
              </a:buClr>
              <a:buSzPct val="100000"/>
              <a:buFont typeface="Geo"/>
              <a:buNone/>
            </a:pPr>
            <a:r>
              <a:rPr lang="en-US" sz="3700">
                <a:solidFill>
                  <a:srgbClr val="1C4587"/>
                </a:solidFill>
              </a:rPr>
              <a:t>Sentiment Analysis on Rotten Tomatoes Movie Reviews</a:t>
            </a:r>
            <a:endParaRPr>
              <a:solidFill>
                <a:srgbClr val="1C4587"/>
              </a:solidFill>
            </a:endParaRPr>
          </a:p>
        </p:txBody>
      </p:sp>
      <p:cxnSp>
        <p:nvCxnSpPr>
          <p:cNvPr id="148" name="Google Shape;148;p14"/>
          <p:cNvCxnSpPr/>
          <p:nvPr/>
        </p:nvCxnSpPr>
        <p:spPr>
          <a:xfrm>
            <a:off x="5334000" y="4244223"/>
            <a:ext cx="0" cy="1623177"/>
          </a:xfrm>
          <a:prstGeom prst="straightConnector1">
            <a:avLst/>
          </a:prstGeom>
          <a:noFill/>
          <a:ln w="10775" cap="flat" cmpd="sng">
            <a:solidFill>
              <a:schemeClr val="lt2"/>
            </a:solidFill>
            <a:prstDash val="solid"/>
            <a:miter lim="800000"/>
            <a:headEnd type="none" w="sm" len="sm"/>
            <a:tailEnd type="none" w="sm" len="sm"/>
          </a:ln>
        </p:spPr>
      </p:cxnSp>
      <p:sp>
        <p:nvSpPr>
          <p:cNvPr id="149" name="Google Shape;149;p14"/>
          <p:cNvSpPr txBox="1">
            <a:spLocks noGrp="1"/>
          </p:cNvSpPr>
          <p:nvPr>
            <p:ph type="subTitle" idx="1"/>
          </p:nvPr>
        </p:nvSpPr>
        <p:spPr>
          <a:xfrm>
            <a:off x="6144505" y="4244222"/>
            <a:ext cx="4883100" cy="2195100"/>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chemeClr val="lt2"/>
              </a:buClr>
              <a:buSzPts val="1190"/>
              <a:buNone/>
            </a:pPr>
            <a:r>
              <a:rPr lang="en-US" sz="1700">
                <a:solidFill>
                  <a:srgbClr val="1C4587"/>
                </a:solidFill>
              </a:rPr>
              <a:t>AIT 526 PROJECT PRESENTATION</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a:solidFill>
                  <a:srgbClr val="1C4587"/>
                </a:solidFill>
              </a:rPr>
              <a:t>8 May 2023</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u="sng">
                <a:solidFill>
                  <a:srgbClr val="1C4587"/>
                </a:solidFill>
              </a:rPr>
              <a:t>TEAM 2</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a:solidFill>
                  <a:srgbClr val="1C4587"/>
                </a:solidFill>
              </a:rPr>
              <a:t>BRYAN VEGA </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a:solidFill>
                  <a:srgbClr val="1C4587"/>
                </a:solidFill>
              </a:rPr>
              <a:t>SRIVIDYA PANCHAGNULA</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a:solidFill>
                  <a:srgbClr val="1C4587"/>
                </a:solidFill>
              </a:rPr>
              <a:t>TERRY HILL</a:t>
            </a:r>
            <a:endParaRPr>
              <a:solidFill>
                <a:srgbClr val="1C4587"/>
              </a:solidFill>
            </a:endParaRPr>
          </a:p>
          <a:p>
            <a:pPr marL="0" lvl="0" indent="0" algn="l" rtl="0">
              <a:lnSpc>
                <a:spcPct val="110000"/>
              </a:lnSpc>
              <a:spcBef>
                <a:spcPts val="0"/>
              </a:spcBef>
              <a:spcAft>
                <a:spcPts val="0"/>
              </a:spcAft>
              <a:buClr>
                <a:schemeClr val="lt2"/>
              </a:buClr>
              <a:buSzPts val="1190"/>
              <a:buNone/>
            </a:pPr>
            <a:r>
              <a:rPr lang="en-US" sz="1700">
                <a:solidFill>
                  <a:srgbClr val="1C4587"/>
                </a:solidFill>
              </a:rPr>
              <a:t>ZHONGJIA LIAO</a:t>
            </a:r>
            <a:endParaRPr sz="1700">
              <a:solidFill>
                <a:srgbClr val="1C4587"/>
              </a:solidFill>
            </a:endParaRPr>
          </a:p>
        </p:txBody>
      </p:sp>
      <p:pic>
        <p:nvPicPr>
          <p:cNvPr id="150" name="Google Shape;150;p14"/>
          <p:cNvPicPr preferRelativeResize="0"/>
          <p:nvPr/>
        </p:nvPicPr>
        <p:blipFill rotWithShape="1">
          <a:blip r:embed="rId3">
            <a:alphaModFix/>
          </a:blip>
          <a:srcRect/>
          <a:stretch/>
        </p:blipFill>
        <p:spPr>
          <a:xfrm>
            <a:off x="2490975" y="0"/>
            <a:ext cx="7210060" cy="405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849760" y="876302"/>
            <a:ext cx="10427700" cy="1086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Bigrams and Trigrams of Text analysis </a:t>
            </a:r>
            <a:endParaRPr/>
          </a:p>
        </p:txBody>
      </p:sp>
      <p:sp>
        <p:nvSpPr>
          <p:cNvPr id="220" name="Google Shape;220;p23"/>
          <p:cNvSpPr txBox="1">
            <a:spLocks noGrp="1"/>
          </p:cNvSpPr>
          <p:nvPr>
            <p:ph type="body" idx="1"/>
          </p:nvPr>
        </p:nvSpPr>
        <p:spPr>
          <a:xfrm>
            <a:off x="849758" y="2065984"/>
            <a:ext cx="10427700" cy="3903300"/>
          </a:xfrm>
          <a:prstGeom prst="rect">
            <a:avLst/>
          </a:prstGeom>
        </p:spPr>
        <p:txBody>
          <a:bodyPr spcFirstLastPara="1" wrap="square" lIns="91425" tIns="45700" rIns="91425" bIns="45700" anchor="t" anchorCtr="0">
            <a:noAutofit/>
          </a:bodyPr>
          <a:lstStyle/>
          <a:p>
            <a:pPr marL="457200" lvl="0" indent="-349250" algn="just" rtl="0">
              <a:lnSpc>
                <a:spcPct val="115000"/>
              </a:lnSpc>
              <a:spcBef>
                <a:spcPts val="0"/>
              </a:spcBef>
              <a:spcAft>
                <a:spcPts val="0"/>
              </a:spcAft>
              <a:buClr>
                <a:schemeClr val="lt1"/>
              </a:buClr>
              <a:buSzPts val="1900"/>
              <a:buFont typeface="Roboto"/>
              <a:buChar char="●"/>
            </a:pPr>
            <a:r>
              <a:rPr lang="en-US" sz="1900">
                <a:highlight>
                  <a:schemeClr val="dk1"/>
                </a:highlight>
                <a:latin typeface="Roboto"/>
                <a:ea typeface="Roboto"/>
                <a:cs typeface="Roboto"/>
                <a:sym typeface="Roboto"/>
              </a:rPr>
              <a:t>Bigrams and trigrams are a type of text analysis technique that involves identifying pairs or groups of words that appear frequently together in a text or corpus of texts.</a:t>
            </a:r>
            <a:endParaRPr sz="1900">
              <a:highlight>
                <a:schemeClr val="dk1"/>
              </a:highlight>
              <a:latin typeface="Roboto"/>
              <a:ea typeface="Roboto"/>
              <a:cs typeface="Roboto"/>
              <a:sym typeface="Roboto"/>
            </a:endParaRPr>
          </a:p>
          <a:p>
            <a:pPr marL="457200" lvl="0" indent="-349250" algn="just" rtl="0">
              <a:lnSpc>
                <a:spcPct val="115000"/>
              </a:lnSpc>
              <a:spcBef>
                <a:spcPts val="0"/>
              </a:spcBef>
              <a:spcAft>
                <a:spcPts val="0"/>
              </a:spcAft>
              <a:buClr>
                <a:schemeClr val="lt1"/>
              </a:buClr>
              <a:buSzPts val="1900"/>
              <a:buFont typeface="Roboto"/>
              <a:buChar char="●"/>
            </a:pPr>
            <a:r>
              <a:rPr lang="en-US" sz="1900">
                <a:highlight>
                  <a:schemeClr val="dk1"/>
                </a:highlight>
                <a:latin typeface="Roboto"/>
                <a:ea typeface="Roboto"/>
                <a:cs typeface="Roboto"/>
                <a:sym typeface="Roboto"/>
              </a:rPr>
              <a:t>Bigrams consist of pairs of words, while trigrams consist of groups of three words.</a:t>
            </a:r>
            <a:endParaRPr sz="1900">
              <a:highlight>
                <a:schemeClr val="dk1"/>
              </a:highlight>
              <a:latin typeface="Roboto"/>
              <a:ea typeface="Roboto"/>
              <a:cs typeface="Roboto"/>
              <a:sym typeface="Roboto"/>
            </a:endParaRPr>
          </a:p>
          <a:p>
            <a:pPr marL="457200" lvl="0" indent="-349250" algn="just" rtl="0">
              <a:lnSpc>
                <a:spcPct val="115000"/>
              </a:lnSpc>
              <a:spcBef>
                <a:spcPts val="0"/>
              </a:spcBef>
              <a:spcAft>
                <a:spcPts val="0"/>
              </a:spcAft>
              <a:buClr>
                <a:schemeClr val="lt1"/>
              </a:buClr>
              <a:buSzPts val="1900"/>
              <a:buFont typeface="Roboto"/>
              <a:buChar char="●"/>
            </a:pPr>
            <a:r>
              <a:rPr lang="en-US" sz="1900">
                <a:highlight>
                  <a:schemeClr val="dk1"/>
                </a:highlight>
                <a:latin typeface="Roboto"/>
                <a:ea typeface="Roboto"/>
                <a:cs typeface="Roboto"/>
                <a:sym typeface="Roboto"/>
              </a:rPr>
              <a:t>By analyzing bigrams and trigrams, it is possible to identify patterns and relationships between words, providing valuable insights into the topics and themes being discussed.</a:t>
            </a:r>
            <a:endParaRPr sz="1900">
              <a:highlight>
                <a:schemeClr val="dk1"/>
              </a:highlight>
              <a:latin typeface="Roboto"/>
              <a:ea typeface="Roboto"/>
              <a:cs typeface="Roboto"/>
              <a:sym typeface="Roboto"/>
            </a:endParaRPr>
          </a:p>
          <a:p>
            <a:pPr marL="457200" lvl="0" indent="-349250" algn="just" rtl="0">
              <a:lnSpc>
                <a:spcPct val="115000"/>
              </a:lnSpc>
              <a:spcBef>
                <a:spcPts val="0"/>
              </a:spcBef>
              <a:spcAft>
                <a:spcPts val="0"/>
              </a:spcAft>
              <a:buClr>
                <a:schemeClr val="lt1"/>
              </a:buClr>
              <a:buSzPts val="1900"/>
              <a:buFont typeface="Roboto"/>
              <a:buChar char="●"/>
            </a:pPr>
            <a:r>
              <a:rPr lang="en-US" sz="1900">
                <a:highlight>
                  <a:schemeClr val="dk1"/>
                </a:highlight>
                <a:latin typeface="Roboto"/>
                <a:ea typeface="Roboto"/>
                <a:cs typeface="Roboto"/>
                <a:sym typeface="Roboto"/>
              </a:rPr>
              <a:t>Bigrams and trigrams can be identified using tools such as NLTK (Natural Language Toolkit) or scikit-learn in Python.</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4"/>
          <p:cNvPicPr preferRelativeResize="0"/>
          <p:nvPr/>
        </p:nvPicPr>
        <p:blipFill rotWithShape="1">
          <a:blip r:embed="rId3">
            <a:alphaModFix/>
          </a:blip>
          <a:srcRect/>
          <a:stretch/>
        </p:blipFill>
        <p:spPr>
          <a:xfrm>
            <a:off x="909875" y="309650"/>
            <a:ext cx="10674024" cy="3602624"/>
          </a:xfrm>
          <a:prstGeom prst="rect">
            <a:avLst/>
          </a:prstGeom>
          <a:noFill/>
          <a:ln>
            <a:noFill/>
          </a:ln>
        </p:spPr>
      </p:pic>
      <p:pic>
        <p:nvPicPr>
          <p:cNvPr id="227" name="Google Shape;227;p24"/>
          <p:cNvPicPr preferRelativeResize="0"/>
          <p:nvPr/>
        </p:nvPicPr>
        <p:blipFill rotWithShape="1">
          <a:blip r:embed="rId4">
            <a:alphaModFix/>
          </a:blip>
          <a:srcRect/>
          <a:stretch/>
        </p:blipFill>
        <p:spPr>
          <a:xfrm>
            <a:off x="909875" y="4060475"/>
            <a:ext cx="10674024" cy="2617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849760" y="37385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0"/>
              </a:spcBef>
              <a:spcAft>
                <a:spcPts val="800"/>
              </a:spcAft>
              <a:buSzPts val="1800"/>
              <a:buNone/>
            </a:pPr>
            <a:r>
              <a:rPr lang="en-US">
                <a:highlight>
                  <a:schemeClr val="dk1"/>
                </a:highlight>
              </a:rPr>
              <a:t>Word Cloud </a:t>
            </a:r>
            <a:endParaRPr sz="6200">
              <a:highlight>
                <a:schemeClr val="dk1"/>
              </a:highlight>
            </a:endParaRPr>
          </a:p>
        </p:txBody>
      </p:sp>
      <p:sp>
        <p:nvSpPr>
          <p:cNvPr id="234" name="Google Shape;234;p25"/>
          <p:cNvSpPr txBox="1"/>
          <p:nvPr/>
        </p:nvSpPr>
        <p:spPr>
          <a:xfrm>
            <a:off x="1004925" y="1588875"/>
            <a:ext cx="10483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chemeClr val="dk1"/>
                </a:highlight>
                <a:latin typeface="Times New Roman"/>
                <a:ea typeface="Times New Roman"/>
                <a:cs typeface="Times New Roman"/>
                <a:sym typeface="Times New Roman"/>
              </a:rPr>
              <a:t>Word Cloud analysis is a visualization technique which allow users to view the big picture of the text data of which words have the highest frequency within the data. </a:t>
            </a:r>
            <a:endParaRPr sz="2000" b="0" i="0" u="none" strike="noStrike" cap="none">
              <a:solidFill>
                <a:schemeClr val="lt1"/>
              </a:solidFill>
              <a:highlight>
                <a:schemeClr val="dk1"/>
              </a:highlight>
              <a:latin typeface="Roboto Mono"/>
              <a:ea typeface="Roboto Mono"/>
              <a:cs typeface="Roboto Mono"/>
              <a:sym typeface="Roboto Mono"/>
            </a:endParaRPr>
          </a:p>
        </p:txBody>
      </p:sp>
      <p:pic>
        <p:nvPicPr>
          <p:cNvPr id="235" name="Google Shape;235;p25"/>
          <p:cNvPicPr preferRelativeResize="0"/>
          <p:nvPr/>
        </p:nvPicPr>
        <p:blipFill rotWithShape="1">
          <a:blip r:embed="rId3">
            <a:alphaModFix/>
          </a:blip>
          <a:srcRect/>
          <a:stretch/>
        </p:blipFill>
        <p:spPr>
          <a:xfrm>
            <a:off x="1103025" y="2395000"/>
            <a:ext cx="6586376" cy="3827750"/>
          </a:xfrm>
          <a:prstGeom prst="rect">
            <a:avLst/>
          </a:prstGeom>
          <a:noFill/>
          <a:ln>
            <a:noFill/>
          </a:ln>
        </p:spPr>
      </p:pic>
      <p:sp>
        <p:nvSpPr>
          <p:cNvPr id="236" name="Google Shape;236;p25"/>
          <p:cNvSpPr/>
          <p:nvPr/>
        </p:nvSpPr>
        <p:spPr>
          <a:xfrm>
            <a:off x="8511550" y="3466900"/>
            <a:ext cx="2536812" cy="1683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Montserrat Light"/>
                <a:ea typeface="Montserrat Light"/>
                <a:cs typeface="Montserrat Light"/>
                <a:sym typeface="Montserrat Light"/>
              </a:rPr>
              <a:t>Word Cloud!!</a:t>
            </a:r>
            <a:endParaRPr sz="1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849760" y="87630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1200"/>
              </a:spcBef>
              <a:spcAft>
                <a:spcPts val="0"/>
              </a:spcAft>
              <a:buSzPts val="1800"/>
              <a:buNone/>
            </a:pPr>
            <a:r>
              <a:rPr lang="en-US"/>
              <a:t>Analytics and Model Development</a:t>
            </a:r>
            <a:endParaRPr sz="5800"/>
          </a:p>
        </p:txBody>
      </p:sp>
      <p:sp>
        <p:nvSpPr>
          <p:cNvPr id="243" name="Google Shape;243;p26"/>
          <p:cNvSpPr txBox="1">
            <a:spLocks noGrp="1"/>
          </p:cNvSpPr>
          <p:nvPr>
            <p:ph type="body" idx="1"/>
          </p:nvPr>
        </p:nvSpPr>
        <p:spPr>
          <a:xfrm>
            <a:off x="849758" y="2065984"/>
            <a:ext cx="10427700" cy="3903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SzPts val="1260"/>
              <a:buNone/>
            </a:pPr>
            <a:r>
              <a:rPr lang="en-US" sz="2500">
                <a:solidFill>
                  <a:schemeClr val="accent6"/>
                </a:solidFill>
                <a:latin typeface="Montserrat"/>
                <a:ea typeface="Montserrat"/>
                <a:cs typeface="Montserrat"/>
                <a:sym typeface="Montserrat"/>
              </a:rPr>
              <a:t>Sentiment Analysis - Text Blob</a:t>
            </a:r>
            <a:endParaRPr sz="2500">
              <a:solidFill>
                <a:schemeClr val="accent6"/>
              </a:solidFill>
              <a:latin typeface="Montserrat"/>
              <a:ea typeface="Montserrat"/>
              <a:cs typeface="Montserrat"/>
              <a:sym typeface="Montserrat"/>
            </a:endParaRPr>
          </a:p>
          <a:p>
            <a:pPr marL="457200" lvl="0" indent="-342900" algn="l" rtl="0">
              <a:lnSpc>
                <a:spcPct val="115000"/>
              </a:lnSpc>
              <a:spcBef>
                <a:spcPts val="80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NLTK is a Python package used for natural language processing and sentiment analysis.</a:t>
            </a:r>
            <a:endParaRPr sz="1800">
              <a:highlight>
                <a:schemeClr val="dk1"/>
              </a:highlight>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It provides libraries and programs for symbolic and statistical NLP for English.</a:t>
            </a:r>
            <a:endParaRPr sz="1800">
              <a:highlight>
                <a:schemeClr val="dk1"/>
              </a:highlight>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NLTK offers functions like WordNet, Stemming, Tagging, Semantic reasoning to process text data.</a:t>
            </a:r>
            <a:endParaRPr sz="1800">
              <a:highlight>
                <a:schemeClr val="dk1"/>
              </a:highlight>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TextBlob is another powerful Python package for text data processing and sentiment analysis.</a:t>
            </a:r>
            <a:endParaRPr sz="1800">
              <a:highlight>
                <a:schemeClr val="dk1"/>
              </a:highlight>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TextBlob can identify part-of-speech tagging for each word, flagging nouns, verbs, and adjectives.</a:t>
            </a:r>
            <a:endParaRPr sz="1800">
              <a:highlight>
                <a:schemeClr val="dk1"/>
              </a:highlight>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TextBlob sentiment analysis function can determine if the tone of the text data is negative, neutral, or positive</a:t>
            </a:r>
            <a:endParaRPr sz="1800">
              <a:highlight>
                <a:schemeClr val="dk1"/>
              </a:highlight>
              <a:latin typeface="Roboto"/>
              <a:ea typeface="Roboto"/>
              <a:cs typeface="Roboto"/>
              <a:sym typeface="Roboto"/>
            </a:endParaRPr>
          </a:p>
          <a:p>
            <a:pPr marL="0" lvl="0" indent="0" algn="l" rtl="0">
              <a:lnSpc>
                <a:spcPct val="107083"/>
              </a:lnSpc>
              <a:spcBef>
                <a:spcPts val="0"/>
              </a:spcBef>
              <a:spcAft>
                <a:spcPts val="800"/>
              </a:spcAft>
              <a:buSzPts val="1260"/>
              <a:buNone/>
            </a:pP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7"/>
          <p:cNvPicPr preferRelativeResize="0"/>
          <p:nvPr/>
        </p:nvPicPr>
        <p:blipFill rotWithShape="1">
          <a:blip r:embed="rId3">
            <a:alphaModFix/>
          </a:blip>
          <a:srcRect/>
          <a:stretch/>
        </p:blipFill>
        <p:spPr>
          <a:xfrm>
            <a:off x="849750" y="760500"/>
            <a:ext cx="10476124" cy="5499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8"/>
          <p:cNvPicPr preferRelativeResize="0"/>
          <p:nvPr/>
        </p:nvPicPr>
        <p:blipFill rotWithShape="1">
          <a:blip r:embed="rId3">
            <a:alphaModFix/>
          </a:blip>
          <a:srcRect/>
          <a:stretch/>
        </p:blipFill>
        <p:spPr>
          <a:xfrm>
            <a:off x="476675" y="471925"/>
            <a:ext cx="5267750" cy="5914150"/>
          </a:xfrm>
          <a:prstGeom prst="rect">
            <a:avLst/>
          </a:prstGeom>
          <a:noFill/>
          <a:ln>
            <a:noFill/>
          </a:ln>
        </p:spPr>
      </p:pic>
      <p:pic>
        <p:nvPicPr>
          <p:cNvPr id="256" name="Google Shape;256;p28"/>
          <p:cNvPicPr preferRelativeResize="0"/>
          <p:nvPr/>
        </p:nvPicPr>
        <p:blipFill rotWithShape="1">
          <a:blip r:embed="rId4">
            <a:alphaModFix/>
          </a:blip>
          <a:srcRect/>
          <a:stretch/>
        </p:blipFill>
        <p:spPr>
          <a:xfrm>
            <a:off x="5948338" y="1538423"/>
            <a:ext cx="6142775" cy="3220449"/>
          </a:xfrm>
          <a:prstGeom prst="rect">
            <a:avLst/>
          </a:prstGeom>
          <a:noFill/>
          <a:ln>
            <a:noFill/>
          </a:ln>
        </p:spPr>
      </p:pic>
      <p:sp>
        <p:nvSpPr>
          <p:cNvPr id="257" name="Google Shape;257;p28"/>
          <p:cNvSpPr txBox="1"/>
          <p:nvPr/>
        </p:nvSpPr>
        <p:spPr>
          <a:xfrm>
            <a:off x="5948313" y="4967400"/>
            <a:ext cx="6142800" cy="16392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lt1"/>
              </a:buClr>
              <a:buSzPts val="1400"/>
              <a:buFont typeface="Roboto"/>
              <a:buChar char="●"/>
            </a:pPr>
            <a:r>
              <a:rPr lang="en-US">
                <a:solidFill>
                  <a:schemeClr val="lt1"/>
                </a:solidFill>
                <a:highlight>
                  <a:schemeClr val="dk1"/>
                </a:highlight>
                <a:latin typeface="Roboto"/>
                <a:ea typeface="Roboto"/>
                <a:cs typeface="Roboto"/>
                <a:sym typeface="Roboto"/>
              </a:rPr>
              <a:t>A pie chart displays the percentage of reviews in each category, providing a quick and easy-to-understand overview of the overall sentiment towards the movie.</a:t>
            </a:r>
            <a:endParaRPr>
              <a:solidFill>
                <a:schemeClr val="lt1"/>
              </a:solidFill>
              <a:highlight>
                <a:schemeClr val="dk1"/>
              </a:highlight>
              <a:latin typeface="Roboto"/>
              <a:ea typeface="Roboto"/>
              <a:cs typeface="Roboto"/>
              <a:sym typeface="Roboto"/>
            </a:endParaRPr>
          </a:p>
          <a:p>
            <a:pPr marL="457200" lvl="0" indent="-317500" algn="just" rtl="0">
              <a:lnSpc>
                <a:spcPct val="115000"/>
              </a:lnSpc>
              <a:spcBef>
                <a:spcPts val="0"/>
              </a:spcBef>
              <a:spcAft>
                <a:spcPts val="0"/>
              </a:spcAft>
              <a:buClr>
                <a:schemeClr val="lt1"/>
              </a:buClr>
              <a:buSzPts val="1400"/>
              <a:buFont typeface="Roboto"/>
              <a:buChar char="●"/>
            </a:pPr>
            <a:r>
              <a:rPr lang="en-US">
                <a:solidFill>
                  <a:schemeClr val="lt1"/>
                </a:solidFill>
                <a:highlight>
                  <a:schemeClr val="dk1"/>
                </a:highlight>
                <a:latin typeface="Roboto"/>
                <a:ea typeface="Roboto"/>
                <a:cs typeface="Roboto"/>
                <a:sym typeface="Roboto"/>
              </a:rPr>
              <a:t>The size of each slice of the pie chart corresponds to the percentage of reviews in each category.</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258" name="Google Shape;258;p28"/>
          <p:cNvSpPr txBox="1"/>
          <p:nvPr/>
        </p:nvSpPr>
        <p:spPr>
          <a:xfrm>
            <a:off x="5948325" y="471925"/>
            <a:ext cx="6142800" cy="9465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lt1"/>
              </a:buClr>
              <a:buSzPts val="1500"/>
              <a:buFont typeface="Roboto"/>
              <a:buChar char="●"/>
            </a:pPr>
            <a:r>
              <a:rPr lang="en-US" sz="1500">
                <a:solidFill>
                  <a:schemeClr val="lt1"/>
                </a:solidFill>
                <a:latin typeface="Roboto"/>
                <a:ea typeface="Roboto"/>
                <a:cs typeface="Roboto"/>
                <a:sym typeface="Roboto"/>
              </a:rPr>
              <a:t>Sentiment analysis time series is a technique used to analyze changes in sentiment over time. It involves analyzing sentiment data from movie reviews over a period of time. </a:t>
            </a:r>
            <a:endParaRPr sz="15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body" idx="1"/>
          </p:nvPr>
        </p:nvSpPr>
        <p:spPr>
          <a:xfrm>
            <a:off x="1098475" y="3001682"/>
            <a:ext cx="6368100" cy="2824500"/>
          </a:xfrm>
          <a:prstGeom prst="rect">
            <a:avLst/>
          </a:prstGeom>
          <a:noFill/>
          <a:ln>
            <a:noFill/>
          </a:ln>
        </p:spPr>
        <p:txBody>
          <a:bodyPr spcFirstLastPara="1" wrap="square" lIns="91425" tIns="45700" rIns="91425" bIns="45700" anchor="t" anchorCtr="0">
            <a:noAutofit/>
          </a:bodyPr>
          <a:lstStyle/>
          <a:p>
            <a:pPr marL="457200" lvl="0" indent="-361950" algn="l" rtl="0">
              <a:lnSpc>
                <a:spcPct val="115000"/>
              </a:lnSpc>
              <a:spcBef>
                <a:spcPts val="0"/>
              </a:spcBef>
              <a:spcAft>
                <a:spcPts val="0"/>
              </a:spcAft>
              <a:buSzPts val="2100"/>
              <a:buFont typeface="Roboto"/>
              <a:buChar char="●"/>
            </a:pPr>
            <a:r>
              <a:rPr lang="en-US">
                <a:solidFill>
                  <a:srgbClr val="FFFFFF"/>
                </a:solidFill>
                <a:highlight>
                  <a:schemeClr val="dk1"/>
                </a:highlight>
              </a:rPr>
              <a:t>80/20 training/testing split</a:t>
            </a:r>
            <a:endParaRPr>
              <a:solidFill>
                <a:srgbClr val="FFFFFF"/>
              </a:solidFill>
            </a:endParaRPr>
          </a:p>
          <a:p>
            <a:pPr marL="457200" lvl="0" indent="-361950" algn="l" rtl="0">
              <a:lnSpc>
                <a:spcPct val="114999"/>
              </a:lnSpc>
              <a:spcBef>
                <a:spcPts val="1200"/>
              </a:spcBef>
              <a:spcAft>
                <a:spcPts val="0"/>
              </a:spcAft>
              <a:buClr>
                <a:schemeClr val="lt1"/>
              </a:buClr>
              <a:buSzPts val="2100"/>
              <a:buFont typeface="Roboto"/>
              <a:buChar char="●"/>
            </a:pPr>
            <a:r>
              <a:rPr lang="en-US">
                <a:solidFill>
                  <a:srgbClr val="FFFFFF"/>
                </a:solidFill>
                <a:highlight>
                  <a:schemeClr val="dk1"/>
                </a:highlight>
              </a:rPr>
              <a:t>TF-IDF vectorization</a:t>
            </a:r>
            <a:endParaRPr/>
          </a:p>
          <a:p>
            <a:pPr marL="457200" lvl="0" indent="-361950" algn="l" rtl="0">
              <a:lnSpc>
                <a:spcPct val="114999"/>
              </a:lnSpc>
              <a:spcBef>
                <a:spcPts val="1200"/>
              </a:spcBef>
              <a:spcAft>
                <a:spcPts val="0"/>
              </a:spcAft>
              <a:buClr>
                <a:schemeClr val="lt1"/>
              </a:buClr>
              <a:buSzPts val="2100"/>
              <a:buFont typeface="Roboto"/>
              <a:buChar char="●"/>
            </a:pPr>
            <a:r>
              <a:rPr lang="en-US">
                <a:solidFill>
                  <a:srgbClr val="FFFFFF"/>
                </a:solidFill>
                <a:highlight>
                  <a:schemeClr val="dk1"/>
                </a:highlight>
              </a:rPr>
              <a:t>Logistic Regression, Decision Tree, k-NN</a:t>
            </a:r>
            <a:endParaRPr/>
          </a:p>
          <a:p>
            <a:pPr marL="457200" lvl="0" indent="-361950" algn="l" rtl="0">
              <a:lnSpc>
                <a:spcPct val="114999"/>
              </a:lnSpc>
              <a:spcBef>
                <a:spcPts val="1200"/>
              </a:spcBef>
              <a:spcAft>
                <a:spcPts val="0"/>
              </a:spcAft>
              <a:buClr>
                <a:schemeClr val="lt1"/>
              </a:buClr>
              <a:buSzPts val="2100"/>
              <a:buFont typeface="Roboto"/>
              <a:buChar char="●"/>
            </a:pPr>
            <a:r>
              <a:rPr lang="en-US">
                <a:solidFill>
                  <a:srgbClr val="FFFFFF"/>
                </a:solidFill>
                <a:highlight>
                  <a:schemeClr val="dk1"/>
                </a:highlight>
              </a:rPr>
              <a:t>Confusion Matrix Heatmap evaluation</a:t>
            </a:r>
            <a:endParaRPr/>
          </a:p>
          <a:p>
            <a:pPr marL="457200" lvl="0" indent="-361950" algn="l" rtl="0">
              <a:lnSpc>
                <a:spcPct val="114999"/>
              </a:lnSpc>
              <a:spcBef>
                <a:spcPts val="1200"/>
              </a:spcBef>
              <a:spcAft>
                <a:spcPts val="0"/>
              </a:spcAft>
              <a:buSzPts val="2100"/>
              <a:buFont typeface="Roboto"/>
              <a:buChar char="●"/>
            </a:pPr>
            <a:r>
              <a:rPr lang="en-US">
                <a:solidFill>
                  <a:srgbClr val="FFFFFF"/>
                </a:solidFill>
                <a:highlight>
                  <a:schemeClr val="dk1"/>
                </a:highlight>
              </a:rPr>
              <a:t>Best model chosen by accuracy and balance of predictions (F-1 Score)</a:t>
            </a:r>
            <a:endParaRPr/>
          </a:p>
          <a:p>
            <a:pPr marL="457200" lvl="0" indent="-228600" algn="l" rtl="0">
              <a:lnSpc>
                <a:spcPct val="114999"/>
              </a:lnSpc>
              <a:spcBef>
                <a:spcPts val="1200"/>
              </a:spcBef>
              <a:spcAft>
                <a:spcPts val="0"/>
              </a:spcAft>
              <a:buClr>
                <a:schemeClr val="lt1"/>
              </a:buClr>
              <a:buSzPts val="2100"/>
              <a:buFont typeface="Roboto"/>
              <a:buNone/>
            </a:pPr>
            <a:endParaRPr>
              <a:highlight>
                <a:srgbClr val="1B212C"/>
              </a:highlight>
            </a:endParaRPr>
          </a:p>
          <a:p>
            <a:pPr marL="457200" lvl="0" indent="-228600" algn="l" rtl="0">
              <a:lnSpc>
                <a:spcPct val="115000"/>
              </a:lnSpc>
              <a:spcBef>
                <a:spcPts val="0"/>
              </a:spcBef>
              <a:spcAft>
                <a:spcPts val="0"/>
              </a:spcAft>
              <a:buClr>
                <a:srgbClr val="374151"/>
              </a:buClr>
              <a:buSzPts val="1800"/>
              <a:buFont typeface="Roboto"/>
              <a:buNone/>
            </a:pPr>
            <a:endParaRPr>
              <a:highlight>
                <a:schemeClr val="dk1"/>
              </a:highlight>
            </a:endParaRPr>
          </a:p>
          <a:p>
            <a:pPr marL="0" lvl="0" indent="0" algn="l" rtl="0">
              <a:lnSpc>
                <a:spcPct val="115000"/>
              </a:lnSpc>
              <a:spcBef>
                <a:spcPts val="0"/>
              </a:spcBef>
              <a:spcAft>
                <a:spcPts val="800"/>
              </a:spcAft>
              <a:buSzPts val="1700"/>
              <a:buNone/>
            </a:pPr>
            <a:endParaRPr>
              <a:highlight>
                <a:schemeClr val="dk1"/>
              </a:highlight>
            </a:endParaRPr>
          </a:p>
        </p:txBody>
      </p:sp>
      <p:sp>
        <p:nvSpPr>
          <p:cNvPr id="265" name="Google Shape;265;p29"/>
          <p:cNvSpPr txBox="1">
            <a:spLocks noGrp="1"/>
          </p:cNvSpPr>
          <p:nvPr>
            <p:ph type="title"/>
          </p:nvPr>
        </p:nvSpPr>
        <p:spPr>
          <a:xfrm>
            <a:off x="1098467" y="1712900"/>
            <a:ext cx="6368100" cy="1734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800"/>
              </a:spcAft>
              <a:buSzPts val="10700"/>
              <a:buNone/>
            </a:pPr>
            <a:r>
              <a:rPr lang="en-US" sz="3500"/>
              <a:t>Model Development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1054924" y="805725"/>
            <a:ext cx="10617600" cy="1734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800"/>
              </a:spcAft>
              <a:buSzPts val="10700"/>
              <a:buNone/>
            </a:pPr>
            <a:r>
              <a:rPr lang="en-US" sz="3500"/>
              <a:t> Model Characteristics (Logistic Regression)</a:t>
            </a:r>
            <a:endParaRPr/>
          </a:p>
        </p:txBody>
      </p:sp>
      <p:sp>
        <p:nvSpPr>
          <p:cNvPr id="272" name="Google Shape;272;p30"/>
          <p:cNvSpPr txBox="1">
            <a:spLocks noGrp="1"/>
          </p:cNvSpPr>
          <p:nvPr>
            <p:ph type="body" idx="1"/>
          </p:nvPr>
        </p:nvSpPr>
        <p:spPr>
          <a:xfrm>
            <a:off x="459825" y="2251200"/>
            <a:ext cx="7467900" cy="4606800"/>
          </a:xfrm>
          <a:prstGeom prst="rect">
            <a:avLst/>
          </a:prstGeom>
          <a:noFill/>
          <a:ln>
            <a:noFill/>
          </a:ln>
        </p:spPr>
        <p:txBody>
          <a:bodyPr spcFirstLastPara="1" wrap="square" lIns="91425" tIns="45700" rIns="91425" bIns="45700" anchor="t" anchorCtr="0">
            <a:normAutofit/>
          </a:bodyPr>
          <a:lstStyle/>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Widely-used ML algorithm</a:t>
            </a:r>
            <a:endParaRPr sz="2000">
              <a:highlight>
                <a:srgbClr val="1B212C"/>
              </a:highlight>
            </a:endParaRPr>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80% training set, 20% testing set</a:t>
            </a:r>
            <a:endParaRPr sz="2000"/>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TF-IDF vectorization</a:t>
            </a:r>
            <a:endParaRPr sz="2000"/>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Data standardization: StandardScaler</a:t>
            </a:r>
            <a:endParaRPr sz="2000"/>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1000 iteration training</a:t>
            </a:r>
            <a:endParaRPr sz="2000"/>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Evaluation metrics: accuracy, classification report,</a:t>
            </a:r>
            <a:endParaRPr sz="2000">
              <a:highlight>
                <a:schemeClr val="dk1"/>
              </a:highlight>
            </a:endParaRPr>
          </a:p>
          <a:p>
            <a:pPr marL="457200" lvl="0" indent="0" algn="l" rtl="0">
              <a:lnSpc>
                <a:spcPct val="105000"/>
              </a:lnSpc>
              <a:spcBef>
                <a:spcPts val="0"/>
              </a:spcBef>
              <a:spcAft>
                <a:spcPts val="0"/>
              </a:spcAft>
              <a:buNone/>
            </a:pPr>
            <a:r>
              <a:rPr lang="en-US" sz="2000">
                <a:highlight>
                  <a:schemeClr val="dk1"/>
                </a:highlight>
              </a:rPr>
              <a:t>confusion matrix</a:t>
            </a:r>
            <a:endParaRPr sz="2000"/>
          </a:p>
          <a:p>
            <a:pPr marL="457200" lvl="0" indent="-387350" algn="l" rtl="0">
              <a:lnSpc>
                <a:spcPct val="105000"/>
              </a:lnSpc>
              <a:spcBef>
                <a:spcPts val="0"/>
              </a:spcBef>
              <a:spcAft>
                <a:spcPts val="0"/>
              </a:spcAft>
              <a:buClr>
                <a:srgbClr val="FFFFFF"/>
              </a:buClr>
              <a:buSzPts val="2500"/>
              <a:buFont typeface="Roboto"/>
              <a:buChar char="●"/>
            </a:pPr>
            <a:r>
              <a:rPr lang="en-US" sz="2000">
                <a:highlight>
                  <a:schemeClr val="dk1"/>
                </a:highlight>
              </a:rPr>
              <a:t>Visualization: heatmap, ROC curves</a:t>
            </a:r>
            <a:endParaRPr sz="2000"/>
          </a:p>
          <a:p>
            <a:pPr marL="457200" lvl="0" indent="-228600" algn="l" rtl="0">
              <a:lnSpc>
                <a:spcPct val="105000"/>
              </a:lnSpc>
              <a:spcBef>
                <a:spcPts val="0"/>
              </a:spcBef>
              <a:spcAft>
                <a:spcPts val="0"/>
              </a:spcAft>
              <a:buClr>
                <a:schemeClr val="lt1"/>
              </a:buClr>
              <a:buSzPts val="1800"/>
              <a:buFont typeface="Roboto"/>
              <a:buNone/>
            </a:pPr>
            <a:endParaRPr sz="1300">
              <a:highlight>
                <a:srgbClr val="1B212C"/>
              </a:highlight>
            </a:endParaRPr>
          </a:p>
          <a:p>
            <a:pPr marL="0" lvl="0" indent="0" algn="l" rtl="0">
              <a:lnSpc>
                <a:spcPct val="105000"/>
              </a:lnSpc>
              <a:spcBef>
                <a:spcPts val="0"/>
              </a:spcBef>
              <a:spcAft>
                <a:spcPts val="0"/>
              </a:spcAft>
              <a:buSzPts val="1700"/>
              <a:buNone/>
            </a:pPr>
            <a:endParaRPr sz="1300">
              <a:highlight>
                <a:schemeClr val="dk1"/>
              </a:highlight>
            </a:endParaRPr>
          </a:p>
          <a:p>
            <a:pPr marL="0" lvl="0" indent="0" algn="l" rtl="0">
              <a:lnSpc>
                <a:spcPct val="105000"/>
              </a:lnSpc>
              <a:spcBef>
                <a:spcPts val="1000"/>
              </a:spcBef>
              <a:spcAft>
                <a:spcPts val="1600"/>
              </a:spcAft>
              <a:buSzPts val="1700"/>
              <a:buNone/>
            </a:pPr>
            <a:endParaRPr sz="1300"/>
          </a:p>
        </p:txBody>
      </p:sp>
      <p:pic>
        <p:nvPicPr>
          <p:cNvPr id="273" name="Google Shape;273;p30"/>
          <p:cNvPicPr preferRelativeResize="0"/>
          <p:nvPr/>
        </p:nvPicPr>
        <p:blipFill>
          <a:blip r:embed="rId3">
            <a:alphaModFix/>
          </a:blip>
          <a:stretch>
            <a:fillRect/>
          </a:stretch>
        </p:blipFill>
        <p:spPr>
          <a:xfrm>
            <a:off x="6897375" y="1791075"/>
            <a:ext cx="5222524" cy="415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1098475" y="798500"/>
            <a:ext cx="8266200" cy="1734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800"/>
              </a:spcAft>
              <a:buSzPts val="10700"/>
              <a:buNone/>
            </a:pPr>
            <a:r>
              <a:rPr lang="en-US" sz="3500"/>
              <a:t>Model Characteristics (Decision Tree and k-NN)</a:t>
            </a:r>
            <a:endParaRPr/>
          </a:p>
        </p:txBody>
      </p:sp>
      <p:sp>
        <p:nvSpPr>
          <p:cNvPr id="280" name="Google Shape;280;p31"/>
          <p:cNvSpPr txBox="1">
            <a:spLocks noGrp="1"/>
          </p:cNvSpPr>
          <p:nvPr>
            <p:ph type="body" idx="1"/>
          </p:nvPr>
        </p:nvSpPr>
        <p:spPr>
          <a:xfrm>
            <a:off x="474375" y="2270850"/>
            <a:ext cx="6756600" cy="3627900"/>
          </a:xfrm>
          <a:prstGeom prst="rect">
            <a:avLst/>
          </a:prstGeom>
          <a:noFill/>
          <a:ln>
            <a:noFill/>
          </a:ln>
        </p:spPr>
        <p:txBody>
          <a:bodyPr spcFirstLastPara="1" wrap="square" lIns="91425" tIns="45700" rIns="91425" bIns="45700" anchor="t" anchorCtr="0">
            <a:noAutofit/>
          </a:bodyPr>
          <a:lstStyle/>
          <a:p>
            <a:pPr marL="457200" lvl="0" indent="-393700" algn="l" rtl="0">
              <a:lnSpc>
                <a:spcPct val="95000"/>
              </a:lnSpc>
              <a:spcBef>
                <a:spcPts val="0"/>
              </a:spcBef>
              <a:spcAft>
                <a:spcPts val="0"/>
              </a:spcAft>
              <a:buClr>
                <a:schemeClr val="lt1"/>
              </a:buClr>
              <a:buSzPts val="2600"/>
              <a:buFont typeface="Roboto"/>
              <a:buChar char="●"/>
            </a:pPr>
            <a:r>
              <a:rPr lang="en-US" sz="2000">
                <a:highlight>
                  <a:schemeClr val="dk1"/>
                </a:highlight>
              </a:rPr>
              <a:t>Decision Tree: widely-used ML algorithm</a:t>
            </a:r>
            <a:endParaRPr sz="2000">
              <a:highlight>
                <a:srgbClr val="1B212C"/>
              </a:highlight>
            </a:endParaRPr>
          </a:p>
          <a:p>
            <a:pPr marL="457200" lvl="0" indent="-393700" algn="l" rtl="0">
              <a:lnSpc>
                <a:spcPct val="95000"/>
              </a:lnSpc>
              <a:spcBef>
                <a:spcPts val="600"/>
              </a:spcBef>
              <a:spcAft>
                <a:spcPts val="0"/>
              </a:spcAft>
              <a:buClr>
                <a:schemeClr val="lt1"/>
              </a:buClr>
              <a:buSzPts val="2600"/>
              <a:buFont typeface="Roboto"/>
              <a:buChar char="●"/>
            </a:pPr>
            <a:r>
              <a:rPr lang="en-US" sz="2000">
                <a:highlight>
                  <a:schemeClr val="dk1"/>
                </a:highlight>
              </a:rPr>
              <a:t>Trained with the same training set as Logistic Regression</a:t>
            </a:r>
            <a:endParaRPr sz="2000"/>
          </a:p>
          <a:p>
            <a:pPr marL="457200" lvl="0" indent="-393700" algn="l" rtl="0">
              <a:lnSpc>
                <a:spcPct val="95000"/>
              </a:lnSpc>
              <a:spcBef>
                <a:spcPts val="600"/>
              </a:spcBef>
              <a:spcAft>
                <a:spcPts val="0"/>
              </a:spcAft>
              <a:buClr>
                <a:schemeClr val="lt1"/>
              </a:buClr>
              <a:buSzPts val="2600"/>
              <a:buFont typeface="Roboto"/>
              <a:buChar char="●"/>
            </a:pPr>
            <a:r>
              <a:rPr lang="en-US" sz="2000">
                <a:highlight>
                  <a:schemeClr val="dk1"/>
                </a:highlight>
              </a:rPr>
              <a:t>Evaluation metrics: accuracy, classification report, confusion matrix</a:t>
            </a:r>
            <a:endParaRPr sz="2000"/>
          </a:p>
          <a:p>
            <a:pPr marL="457200" lvl="0" indent="-393700" algn="l" rtl="0">
              <a:lnSpc>
                <a:spcPct val="95000"/>
              </a:lnSpc>
              <a:spcBef>
                <a:spcPts val="600"/>
              </a:spcBef>
              <a:spcAft>
                <a:spcPts val="0"/>
              </a:spcAft>
              <a:buClr>
                <a:schemeClr val="lt1"/>
              </a:buClr>
              <a:buSzPts val="2600"/>
              <a:buFont typeface="Roboto"/>
              <a:buChar char="●"/>
            </a:pPr>
            <a:r>
              <a:rPr lang="en-US" sz="2000">
                <a:highlight>
                  <a:schemeClr val="dk1"/>
                </a:highlight>
              </a:rPr>
              <a:t>Visualization: heatmap, ROC curves</a:t>
            </a:r>
            <a:endParaRPr sz="2000"/>
          </a:p>
          <a:p>
            <a:pPr marL="457200" lvl="0" indent="-393700" algn="l" rtl="0">
              <a:lnSpc>
                <a:spcPct val="95000"/>
              </a:lnSpc>
              <a:spcBef>
                <a:spcPts val="600"/>
              </a:spcBef>
              <a:spcAft>
                <a:spcPts val="0"/>
              </a:spcAft>
              <a:buClr>
                <a:schemeClr val="lt1"/>
              </a:buClr>
              <a:buSzPts val="2600"/>
              <a:buFont typeface="Roboto"/>
              <a:buChar char="●"/>
            </a:pPr>
            <a:r>
              <a:rPr lang="en-US" sz="2000">
                <a:highlight>
                  <a:schemeClr val="dk1"/>
                </a:highlight>
              </a:rPr>
              <a:t>k-NN: instance-based learning algorithm</a:t>
            </a:r>
            <a:endParaRPr sz="2000"/>
          </a:p>
          <a:p>
            <a:pPr marL="457200" lvl="0" indent="-393700" algn="l" rtl="0">
              <a:lnSpc>
                <a:spcPct val="95000"/>
              </a:lnSpc>
              <a:spcBef>
                <a:spcPts val="600"/>
              </a:spcBef>
              <a:spcAft>
                <a:spcPts val="0"/>
              </a:spcAft>
              <a:buClr>
                <a:schemeClr val="lt1"/>
              </a:buClr>
              <a:buSzPts val="2600"/>
              <a:buFont typeface="Roboto"/>
              <a:buChar char="●"/>
            </a:pPr>
            <a:r>
              <a:rPr lang="en-US" sz="2000">
                <a:highlight>
                  <a:schemeClr val="dk1"/>
                </a:highlight>
              </a:rPr>
              <a:t>Trained using the training set</a:t>
            </a:r>
            <a:endParaRPr sz="2000"/>
          </a:p>
          <a:p>
            <a:pPr marL="457200" lvl="0" indent="-228600" algn="l" rtl="0">
              <a:lnSpc>
                <a:spcPct val="95000"/>
              </a:lnSpc>
              <a:spcBef>
                <a:spcPts val="600"/>
              </a:spcBef>
              <a:spcAft>
                <a:spcPts val="600"/>
              </a:spcAft>
              <a:buClr>
                <a:schemeClr val="lt1"/>
              </a:buClr>
              <a:buSzPts val="1700"/>
              <a:buFont typeface="Roboto"/>
              <a:buNone/>
            </a:pPr>
            <a:endParaRPr sz="2000">
              <a:highlight>
                <a:srgbClr val="1B212C"/>
              </a:highlight>
            </a:endParaRPr>
          </a:p>
        </p:txBody>
      </p:sp>
      <p:pic>
        <p:nvPicPr>
          <p:cNvPr id="281" name="Google Shape;281;p31"/>
          <p:cNvPicPr preferRelativeResize="0"/>
          <p:nvPr/>
        </p:nvPicPr>
        <p:blipFill>
          <a:blip r:embed="rId3">
            <a:alphaModFix/>
          </a:blip>
          <a:stretch>
            <a:fillRect/>
          </a:stretch>
        </p:blipFill>
        <p:spPr>
          <a:xfrm>
            <a:off x="7230975" y="1422450"/>
            <a:ext cx="4656225" cy="2823775"/>
          </a:xfrm>
          <a:prstGeom prst="rect">
            <a:avLst/>
          </a:prstGeom>
          <a:noFill/>
          <a:ln>
            <a:noFill/>
          </a:ln>
        </p:spPr>
      </p:pic>
      <p:pic>
        <p:nvPicPr>
          <p:cNvPr id="282" name="Google Shape;282;p31"/>
          <p:cNvPicPr preferRelativeResize="0"/>
          <p:nvPr/>
        </p:nvPicPr>
        <p:blipFill>
          <a:blip r:embed="rId4">
            <a:alphaModFix/>
          </a:blip>
          <a:stretch>
            <a:fillRect/>
          </a:stretch>
        </p:blipFill>
        <p:spPr>
          <a:xfrm>
            <a:off x="7230975" y="4246225"/>
            <a:ext cx="4656224" cy="2306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849760" y="27245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0"/>
              </a:spcBef>
              <a:spcAft>
                <a:spcPts val="800"/>
              </a:spcAft>
              <a:buSzPts val="1800"/>
              <a:buNone/>
            </a:pPr>
            <a:r>
              <a:rPr lang="en-US"/>
              <a:t>Model Selection </a:t>
            </a:r>
            <a:endParaRPr sz="6200"/>
          </a:p>
        </p:txBody>
      </p:sp>
      <p:sp>
        <p:nvSpPr>
          <p:cNvPr id="289" name="Google Shape;289;p32"/>
          <p:cNvSpPr txBox="1">
            <a:spLocks noGrp="1"/>
          </p:cNvSpPr>
          <p:nvPr>
            <p:ph type="body" idx="1"/>
          </p:nvPr>
        </p:nvSpPr>
        <p:spPr>
          <a:xfrm>
            <a:off x="849750" y="1571512"/>
            <a:ext cx="4921991" cy="5084835"/>
          </a:xfrm>
          <a:prstGeom prst="rect">
            <a:avLst/>
          </a:prstGeom>
          <a:noFill/>
          <a:ln>
            <a:noFill/>
          </a:ln>
        </p:spPr>
        <p:txBody>
          <a:bodyPr spcFirstLastPara="1" wrap="square" lIns="91425" tIns="45700" rIns="91425" bIns="45700" anchor="t" anchorCtr="0">
            <a:noAutofit/>
          </a:bodyPr>
          <a:lstStyle/>
          <a:p>
            <a:pPr marL="457200" lvl="0" indent="-336550" algn="just" rtl="0">
              <a:lnSpc>
                <a:spcPct val="114999"/>
              </a:lnSpc>
              <a:spcBef>
                <a:spcPts val="1000"/>
              </a:spcBef>
              <a:spcAft>
                <a:spcPts val="0"/>
              </a:spcAft>
              <a:buClr>
                <a:srgbClr val="FFFFFF"/>
              </a:buClr>
              <a:buSzPts val="1700"/>
              <a:buFont typeface="Roboto"/>
              <a:buChar char="●"/>
            </a:pPr>
            <a:r>
              <a:rPr lang="en-US" b="1">
                <a:solidFill>
                  <a:srgbClr val="FFFFFF"/>
                </a:solidFill>
                <a:highlight>
                  <a:schemeClr val="dk1"/>
                </a:highlight>
                <a:latin typeface="Roboto"/>
                <a:ea typeface="Roboto"/>
                <a:cs typeface="Roboto"/>
                <a:sym typeface="Roboto"/>
              </a:rPr>
              <a:t>Logistic Regression</a:t>
            </a:r>
            <a:r>
              <a:rPr lang="en-US">
                <a:solidFill>
                  <a:srgbClr val="FFFFFF"/>
                </a:solidFill>
                <a:highlight>
                  <a:schemeClr val="dk1"/>
                </a:highlight>
                <a:latin typeface="Roboto"/>
                <a:ea typeface="Roboto"/>
                <a:cs typeface="Roboto"/>
                <a:sym typeface="Roboto"/>
              </a:rPr>
              <a:t>: most suitable choice</a:t>
            </a:r>
            <a:endParaRPr>
              <a:solidFill>
                <a:srgbClr val="FFFFFF"/>
              </a:solidFill>
              <a:highlight>
                <a:srgbClr val="1B212C"/>
              </a:highlight>
              <a:latin typeface="Roboto"/>
              <a:ea typeface="Roboto"/>
              <a:cs typeface="Roboto"/>
              <a:sym typeface="Roboto"/>
            </a:endParaRPr>
          </a:p>
          <a:p>
            <a:pPr marL="457200" lvl="0" indent="-336550" algn="just" rtl="0">
              <a:lnSpc>
                <a:spcPct val="114999"/>
              </a:lnSpc>
              <a:spcBef>
                <a:spcPts val="0"/>
              </a:spcBef>
              <a:spcAft>
                <a:spcPts val="0"/>
              </a:spcAft>
              <a:buClr>
                <a:srgbClr val="FFFFFF"/>
              </a:buClr>
              <a:buSzPts val="1700"/>
              <a:buFont typeface="Roboto"/>
              <a:buChar char="●"/>
            </a:pPr>
            <a:r>
              <a:rPr lang="en-US">
                <a:solidFill>
                  <a:srgbClr val="FFFFFF"/>
                </a:solidFill>
                <a:highlight>
                  <a:schemeClr val="dk1"/>
                </a:highlight>
                <a:latin typeface="Roboto"/>
                <a:ea typeface="Roboto"/>
                <a:cs typeface="Roboto"/>
                <a:sym typeface="Roboto"/>
              </a:rPr>
              <a:t>Highest accuracy: 0.875</a:t>
            </a:r>
            <a:endParaRPr/>
          </a:p>
          <a:p>
            <a:pPr marL="457200" lvl="0" indent="-336550" algn="just" rtl="0">
              <a:lnSpc>
                <a:spcPct val="114999"/>
              </a:lnSpc>
              <a:spcBef>
                <a:spcPts val="0"/>
              </a:spcBef>
              <a:spcAft>
                <a:spcPts val="0"/>
              </a:spcAft>
              <a:buClr>
                <a:srgbClr val="FFFFFF"/>
              </a:buClr>
              <a:buSzPts val="1700"/>
              <a:buFont typeface="Roboto"/>
              <a:buChar char="●"/>
            </a:pPr>
            <a:r>
              <a:rPr lang="en-US">
                <a:solidFill>
                  <a:srgbClr val="FFFFFF"/>
                </a:solidFill>
                <a:highlight>
                  <a:schemeClr val="dk1"/>
                </a:highlight>
                <a:latin typeface="Roboto"/>
                <a:ea typeface="Roboto"/>
                <a:cs typeface="Roboto"/>
                <a:sym typeface="Roboto"/>
              </a:rPr>
              <a:t>Strong precision, recall, F1-score</a:t>
            </a:r>
            <a:endParaRPr/>
          </a:p>
          <a:p>
            <a:pPr marL="457200" lvl="0" indent="-336550" algn="just" rtl="0">
              <a:lnSpc>
                <a:spcPct val="114999"/>
              </a:lnSpc>
              <a:spcBef>
                <a:spcPts val="0"/>
              </a:spcBef>
              <a:spcAft>
                <a:spcPts val="0"/>
              </a:spcAft>
              <a:buClr>
                <a:srgbClr val="FFFFFF"/>
              </a:buClr>
              <a:buSzPts val="1700"/>
              <a:buFont typeface="Roboto"/>
              <a:buChar char="●"/>
            </a:pPr>
            <a:r>
              <a:rPr lang="en-US">
                <a:solidFill>
                  <a:srgbClr val="FFFFFF"/>
                </a:solidFill>
                <a:highlight>
                  <a:schemeClr val="dk1"/>
                </a:highlight>
                <a:latin typeface="Roboto"/>
                <a:ea typeface="Roboto"/>
                <a:cs typeface="Roboto"/>
                <a:sym typeface="Roboto"/>
              </a:rPr>
              <a:t>Macro average F1-score: 0.84</a:t>
            </a:r>
            <a:endParaRPr/>
          </a:p>
          <a:p>
            <a:pPr marL="457200" lvl="0" indent="-336550" algn="just" rtl="0">
              <a:lnSpc>
                <a:spcPct val="114999"/>
              </a:lnSpc>
              <a:spcBef>
                <a:spcPts val="0"/>
              </a:spcBef>
              <a:spcAft>
                <a:spcPts val="0"/>
              </a:spcAft>
              <a:buClr>
                <a:srgbClr val="FFFFFF"/>
              </a:buClr>
              <a:buSzPts val="1700"/>
              <a:buFont typeface="Roboto"/>
              <a:buChar char="●"/>
            </a:pPr>
            <a:r>
              <a:rPr lang="en-US">
                <a:solidFill>
                  <a:srgbClr val="FFFFFF"/>
                </a:solidFill>
                <a:highlight>
                  <a:schemeClr val="dk1"/>
                </a:highlight>
                <a:latin typeface="Roboto"/>
                <a:ea typeface="Roboto"/>
                <a:cs typeface="Roboto"/>
                <a:sym typeface="Roboto"/>
              </a:rPr>
              <a:t>Superior predictions across classes</a:t>
            </a:r>
            <a:endParaRPr/>
          </a:p>
          <a:p>
            <a:pPr marL="457200" lvl="0" indent="-336550" algn="just" rtl="0">
              <a:lnSpc>
                <a:spcPct val="114999"/>
              </a:lnSpc>
              <a:spcBef>
                <a:spcPts val="0"/>
              </a:spcBef>
              <a:spcAft>
                <a:spcPts val="0"/>
              </a:spcAft>
              <a:buClr>
                <a:srgbClr val="FFFFFF"/>
              </a:buClr>
              <a:buSzPts val="1700"/>
              <a:buFont typeface="Roboto"/>
              <a:buChar char="●"/>
            </a:pPr>
            <a:r>
              <a:rPr lang="en-US">
                <a:solidFill>
                  <a:srgbClr val="FFFFFF"/>
                </a:solidFill>
                <a:highlight>
                  <a:schemeClr val="dk1"/>
                </a:highlight>
                <a:latin typeface="Roboto"/>
                <a:ea typeface="Roboto"/>
                <a:cs typeface="Roboto"/>
                <a:sym typeface="Roboto"/>
              </a:rPr>
              <a:t>Better balance between true positives and false positives/negatives</a:t>
            </a:r>
            <a:endParaRPr/>
          </a:p>
          <a:p>
            <a:pPr marL="457200" lvl="0" indent="-228600" algn="just" rtl="0">
              <a:lnSpc>
                <a:spcPct val="114999"/>
              </a:lnSpc>
              <a:spcBef>
                <a:spcPts val="0"/>
              </a:spcBef>
              <a:spcAft>
                <a:spcPts val="0"/>
              </a:spcAft>
              <a:buClr>
                <a:schemeClr val="lt1"/>
              </a:buClr>
              <a:buSzPts val="1700"/>
              <a:buFont typeface="Roboto"/>
              <a:buNone/>
            </a:pPr>
            <a:endParaRPr>
              <a:highlight>
                <a:srgbClr val="1B212C"/>
              </a:highlight>
              <a:latin typeface="Roboto"/>
              <a:ea typeface="Roboto"/>
              <a:cs typeface="Roboto"/>
              <a:sym typeface="Roboto"/>
            </a:endParaRPr>
          </a:p>
          <a:p>
            <a:pPr marL="0" lvl="0" indent="0" algn="l" rtl="0">
              <a:lnSpc>
                <a:spcPct val="120000"/>
              </a:lnSpc>
              <a:spcBef>
                <a:spcPts val="1000"/>
              </a:spcBef>
              <a:spcAft>
                <a:spcPts val="1600"/>
              </a:spcAft>
              <a:buSzPts val="1260"/>
              <a:buNone/>
            </a:pPr>
            <a:endParaRPr/>
          </a:p>
        </p:txBody>
      </p:sp>
      <p:pic>
        <p:nvPicPr>
          <p:cNvPr id="290" name="Google Shape;290;p32"/>
          <p:cNvPicPr preferRelativeResize="0"/>
          <p:nvPr/>
        </p:nvPicPr>
        <p:blipFill rotWithShape="1">
          <a:blip r:embed="rId3">
            <a:alphaModFix/>
          </a:blip>
          <a:srcRect/>
          <a:stretch/>
        </p:blipFill>
        <p:spPr>
          <a:xfrm>
            <a:off x="1080395" y="4253878"/>
            <a:ext cx="4914900" cy="1752600"/>
          </a:xfrm>
          <a:prstGeom prst="rect">
            <a:avLst/>
          </a:prstGeom>
          <a:noFill/>
          <a:ln>
            <a:noFill/>
          </a:ln>
        </p:spPr>
      </p:pic>
      <p:pic>
        <p:nvPicPr>
          <p:cNvPr id="291" name="Google Shape;291;p32"/>
          <p:cNvPicPr preferRelativeResize="0"/>
          <p:nvPr/>
        </p:nvPicPr>
        <p:blipFill>
          <a:blip r:embed="rId4">
            <a:alphaModFix/>
          </a:blip>
          <a:stretch>
            <a:fillRect/>
          </a:stretch>
        </p:blipFill>
        <p:spPr>
          <a:xfrm>
            <a:off x="6791617" y="950700"/>
            <a:ext cx="4420633" cy="51587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882160" y="22445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US"/>
              <a:t>Project Introduction</a:t>
            </a:r>
            <a:endParaRPr/>
          </a:p>
        </p:txBody>
      </p:sp>
      <p:sp>
        <p:nvSpPr>
          <p:cNvPr id="157" name="Google Shape;157;p15"/>
          <p:cNvSpPr txBox="1">
            <a:spLocks noGrp="1"/>
          </p:cNvSpPr>
          <p:nvPr>
            <p:ph type="body" idx="1"/>
          </p:nvPr>
        </p:nvSpPr>
        <p:spPr>
          <a:xfrm>
            <a:off x="882150" y="2289350"/>
            <a:ext cx="10427700" cy="2762100"/>
          </a:xfrm>
          <a:prstGeom prst="rect">
            <a:avLst/>
          </a:prstGeom>
          <a:noFill/>
          <a:ln>
            <a:noFill/>
          </a:ln>
        </p:spPr>
        <p:txBody>
          <a:bodyPr spcFirstLastPara="1" wrap="square" lIns="91425" tIns="45700" rIns="91425" bIns="45700" anchor="t" anchorCtr="0">
            <a:noAutofit/>
          </a:bodyPr>
          <a:lstStyle/>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Conducting sentiment analysis on movie reviews from Rotten Tomatoes to gain insights into people's opinions and emotions towards movies.</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Using natural language processing techniques to identify the polarity of movie review comments as positive, negative, or neutral.</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Collecting and cleaning the dataset, preprocessing the data, and exploring the dataset to gain insights into the distribution of reviews and the sentiment towards different movies.</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Training and testing the sentiment analysis model using various machine learning algorithms and evaluating its performance using standard metrics. (Logistic Regression, Decision Tree, k-NN)</a:t>
            </a:r>
            <a:endParaRPr>
              <a:highlight>
                <a:schemeClr val="dk1"/>
              </a:highlight>
              <a:latin typeface="Roboto"/>
              <a:ea typeface="Roboto"/>
              <a:cs typeface="Roboto"/>
              <a:sym typeface="Roboto"/>
            </a:endParaRPr>
          </a:p>
          <a:p>
            <a:pPr marL="0" lvl="0" indent="0" algn="just" rtl="0">
              <a:lnSpc>
                <a:spcPct val="115000"/>
              </a:lnSpc>
              <a:spcBef>
                <a:spcPts val="0"/>
              </a:spcBef>
              <a:spcAft>
                <a:spcPts val="0"/>
              </a:spcAft>
              <a:buNone/>
            </a:pPr>
            <a:endParaRPr>
              <a:highlight>
                <a:schemeClr val="dk1"/>
              </a:highlight>
              <a:latin typeface="Roboto"/>
              <a:ea typeface="Roboto"/>
              <a:cs typeface="Roboto"/>
              <a:sym typeface="Roboto"/>
            </a:endParaRPr>
          </a:p>
          <a:p>
            <a:pPr marL="0" lvl="0" indent="0" algn="just" rtl="0">
              <a:lnSpc>
                <a:spcPct val="115000"/>
              </a:lnSpc>
              <a:spcBef>
                <a:spcPts val="0"/>
              </a:spcBef>
              <a:spcAft>
                <a:spcPts val="0"/>
              </a:spcAft>
              <a:buNone/>
            </a:pPr>
            <a:endParaRPr>
              <a:highlight>
                <a:schemeClr val="dk1"/>
              </a:highlight>
              <a:latin typeface="Roboto"/>
              <a:ea typeface="Roboto"/>
              <a:cs typeface="Roboto"/>
              <a:sym typeface="Roboto"/>
            </a:endParaRPr>
          </a:p>
          <a:p>
            <a:pPr marL="0" lvl="0" indent="0" algn="just" rtl="0">
              <a:lnSpc>
                <a:spcPct val="107916"/>
              </a:lnSpc>
              <a:spcBef>
                <a:spcPts val="0"/>
              </a:spcBef>
              <a:spcAft>
                <a:spcPts val="0"/>
              </a:spcAft>
              <a:buSzPts val="1260"/>
              <a:buNone/>
            </a:pPr>
            <a:endParaRPr>
              <a:latin typeface="Calibri"/>
              <a:ea typeface="Calibri"/>
              <a:cs typeface="Calibri"/>
              <a:sym typeface="Calibri"/>
            </a:endParaRPr>
          </a:p>
          <a:p>
            <a:pPr marL="0" lvl="0" indent="0" algn="l" rtl="0">
              <a:lnSpc>
                <a:spcPct val="120000"/>
              </a:lnSpc>
              <a:spcBef>
                <a:spcPts val="1000"/>
              </a:spcBef>
              <a:spcAft>
                <a:spcPts val="1600"/>
              </a:spcAft>
              <a:buSzPts val="126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849760" y="545627"/>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0"/>
              </a:spcBef>
              <a:spcAft>
                <a:spcPts val="800"/>
              </a:spcAft>
              <a:buSzPts val="1800"/>
              <a:buNone/>
            </a:pPr>
            <a:r>
              <a:rPr lang="en-US">
                <a:highlight>
                  <a:schemeClr val="dk1"/>
                </a:highlight>
              </a:rPr>
              <a:t>Visualizations and Analysis</a:t>
            </a:r>
            <a:endParaRPr sz="6000">
              <a:highlight>
                <a:schemeClr val="dk1"/>
              </a:highlight>
            </a:endParaRPr>
          </a:p>
        </p:txBody>
      </p:sp>
      <p:sp>
        <p:nvSpPr>
          <p:cNvPr id="298" name="Google Shape;298;p33"/>
          <p:cNvSpPr txBox="1">
            <a:spLocks noGrp="1"/>
          </p:cNvSpPr>
          <p:nvPr>
            <p:ph type="body" idx="1"/>
          </p:nvPr>
        </p:nvSpPr>
        <p:spPr>
          <a:xfrm>
            <a:off x="438463" y="2156036"/>
            <a:ext cx="5326500" cy="2155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7916"/>
              </a:lnSpc>
              <a:spcBef>
                <a:spcPts val="200"/>
              </a:spcBef>
              <a:spcAft>
                <a:spcPts val="0"/>
              </a:spcAft>
              <a:buSzPct val="66315"/>
              <a:buNone/>
            </a:pPr>
            <a:r>
              <a:rPr lang="en-US" sz="1900">
                <a:solidFill>
                  <a:schemeClr val="accent6"/>
                </a:solidFill>
                <a:latin typeface="Roboto Mono"/>
                <a:ea typeface="Roboto Mono"/>
                <a:cs typeface="Roboto Mono"/>
                <a:sym typeface="Roboto Mono"/>
              </a:rPr>
              <a:t>Classification Matrix</a:t>
            </a:r>
            <a:endParaRPr sz="1900">
              <a:solidFill>
                <a:schemeClr val="accent6"/>
              </a:solidFill>
              <a:latin typeface="Roboto Mono"/>
              <a:ea typeface="Roboto Mono"/>
              <a:cs typeface="Roboto Mono"/>
              <a:sym typeface="Roboto Mono"/>
            </a:endParaRPr>
          </a:p>
          <a:p>
            <a:pPr marL="0" lvl="0" indent="0" algn="l" rtl="0">
              <a:lnSpc>
                <a:spcPct val="107916"/>
              </a:lnSpc>
              <a:spcBef>
                <a:spcPts val="200"/>
              </a:spcBef>
              <a:spcAft>
                <a:spcPts val="0"/>
              </a:spcAft>
              <a:buSzPct val="66315"/>
              <a:buNone/>
            </a:pPr>
            <a:endParaRPr sz="1900">
              <a:solidFill>
                <a:schemeClr val="accent6"/>
              </a:solidFill>
              <a:latin typeface="Roboto Mono"/>
              <a:ea typeface="Roboto Mono"/>
              <a:cs typeface="Roboto Mono"/>
              <a:sym typeface="Roboto Mono"/>
            </a:endParaRPr>
          </a:p>
          <a:p>
            <a:pPr marL="457200" lvl="0" indent="-321983" algn="just" rtl="0">
              <a:lnSpc>
                <a:spcPct val="115000"/>
              </a:lnSpc>
              <a:spcBef>
                <a:spcPts val="1000"/>
              </a:spcBef>
              <a:spcAft>
                <a:spcPts val="0"/>
              </a:spcAft>
              <a:buClr>
                <a:schemeClr val="lt1"/>
              </a:buClr>
              <a:buSzPct val="102709"/>
              <a:buFont typeface="Roboto"/>
              <a:buChar char="●"/>
            </a:pPr>
            <a:r>
              <a:rPr lang="en-US" sz="1550">
                <a:highlight>
                  <a:schemeClr val="dk1"/>
                </a:highlight>
                <a:latin typeface="Roboto"/>
                <a:ea typeface="Roboto"/>
                <a:cs typeface="Roboto"/>
                <a:sym typeface="Roboto"/>
              </a:rPr>
              <a:t>Precision: Negative 0.84, Neutral 0.74, Positive 0.93</a:t>
            </a:r>
            <a:endParaRPr sz="1591">
              <a:highlight>
                <a:srgbClr val="1B212C"/>
              </a:highlight>
              <a:latin typeface="Roboto"/>
              <a:ea typeface="Roboto"/>
              <a:cs typeface="Roboto"/>
              <a:sym typeface="Roboto"/>
            </a:endParaRPr>
          </a:p>
          <a:p>
            <a:pPr marL="457200" lvl="0" indent="-321983" algn="just" rtl="0">
              <a:lnSpc>
                <a:spcPct val="114999"/>
              </a:lnSpc>
              <a:spcBef>
                <a:spcPts val="0"/>
              </a:spcBef>
              <a:spcAft>
                <a:spcPts val="0"/>
              </a:spcAft>
              <a:buClr>
                <a:schemeClr val="lt1"/>
              </a:buClr>
              <a:buSzPct val="102709"/>
              <a:buFont typeface="Roboto"/>
              <a:buChar char="●"/>
            </a:pPr>
            <a:r>
              <a:rPr lang="en-US" sz="1550">
                <a:highlight>
                  <a:schemeClr val="dk1"/>
                </a:highlight>
                <a:latin typeface="Roboto"/>
                <a:ea typeface="Roboto"/>
                <a:cs typeface="Roboto"/>
                <a:sym typeface="Roboto"/>
              </a:rPr>
              <a:t>Recall: Negative 0.83, Neutral 0.77, Positive 0.92</a:t>
            </a:r>
            <a:endParaRPr/>
          </a:p>
          <a:p>
            <a:pPr marL="457200" lvl="0" indent="-321983" algn="just" rtl="0">
              <a:lnSpc>
                <a:spcPct val="114999"/>
              </a:lnSpc>
              <a:spcBef>
                <a:spcPts val="0"/>
              </a:spcBef>
              <a:spcAft>
                <a:spcPts val="0"/>
              </a:spcAft>
              <a:buClr>
                <a:schemeClr val="lt1"/>
              </a:buClr>
              <a:buSzPct val="102709"/>
              <a:buFont typeface="Roboto"/>
              <a:buChar char="●"/>
            </a:pPr>
            <a:r>
              <a:rPr lang="en-US" sz="1550">
                <a:highlight>
                  <a:schemeClr val="dk1"/>
                </a:highlight>
                <a:latin typeface="Roboto"/>
                <a:ea typeface="Roboto"/>
                <a:cs typeface="Roboto"/>
                <a:sym typeface="Roboto"/>
              </a:rPr>
              <a:t>F1 Score: Negative 0.83, Neutral 0.75, Positive 0.92</a:t>
            </a:r>
            <a:endParaRPr sz="1550"/>
          </a:p>
          <a:p>
            <a:pPr marL="457200" lvl="0" indent="-321983" algn="just" rtl="0">
              <a:lnSpc>
                <a:spcPct val="114999"/>
              </a:lnSpc>
              <a:spcBef>
                <a:spcPts val="0"/>
              </a:spcBef>
              <a:spcAft>
                <a:spcPts val="0"/>
              </a:spcAft>
              <a:buClr>
                <a:schemeClr val="lt1"/>
              </a:buClr>
              <a:buSzPct val="102709"/>
              <a:buFont typeface="Roboto"/>
              <a:buChar char="●"/>
            </a:pPr>
            <a:r>
              <a:rPr lang="en-US" sz="1550">
                <a:highlight>
                  <a:schemeClr val="dk1"/>
                </a:highlight>
                <a:latin typeface="Roboto"/>
                <a:ea typeface="Roboto"/>
                <a:cs typeface="Roboto"/>
                <a:sym typeface="Roboto"/>
              </a:rPr>
              <a:t>Accuracy: 88%</a:t>
            </a:r>
            <a:endParaRPr/>
          </a:p>
          <a:p>
            <a:pPr marL="457200" lvl="0" indent="-228473" algn="just" rtl="0">
              <a:lnSpc>
                <a:spcPct val="114999"/>
              </a:lnSpc>
              <a:spcBef>
                <a:spcPts val="0"/>
              </a:spcBef>
              <a:spcAft>
                <a:spcPts val="0"/>
              </a:spcAft>
              <a:buClr>
                <a:schemeClr val="lt1"/>
              </a:buClr>
              <a:buSzPct val="102709"/>
              <a:buFont typeface="Roboto"/>
              <a:buNone/>
            </a:pPr>
            <a:endParaRPr sz="1550">
              <a:highlight>
                <a:srgbClr val="1B212C"/>
              </a:highlight>
              <a:latin typeface="Roboto"/>
              <a:ea typeface="Roboto"/>
              <a:cs typeface="Roboto"/>
              <a:sym typeface="Roboto"/>
            </a:endParaRPr>
          </a:p>
          <a:p>
            <a:pPr marL="0" lvl="0" indent="0" algn="l" rtl="0">
              <a:lnSpc>
                <a:spcPct val="107916"/>
              </a:lnSpc>
              <a:spcBef>
                <a:spcPts val="200"/>
              </a:spcBef>
              <a:spcAft>
                <a:spcPts val="0"/>
              </a:spcAft>
              <a:buSzPct val="66315"/>
              <a:buNone/>
            </a:pPr>
            <a:endParaRPr sz="1900">
              <a:latin typeface="Roboto Mono"/>
              <a:ea typeface="Roboto Mono"/>
              <a:cs typeface="Roboto Mono"/>
              <a:sym typeface="Roboto Mono"/>
            </a:endParaRPr>
          </a:p>
        </p:txBody>
      </p:sp>
      <p:pic>
        <p:nvPicPr>
          <p:cNvPr id="299" name="Google Shape;299;p33"/>
          <p:cNvPicPr preferRelativeResize="0"/>
          <p:nvPr/>
        </p:nvPicPr>
        <p:blipFill rotWithShape="1">
          <a:blip r:embed="rId3">
            <a:alphaModFix/>
          </a:blip>
          <a:srcRect/>
          <a:stretch/>
        </p:blipFill>
        <p:spPr>
          <a:xfrm>
            <a:off x="575577" y="4351775"/>
            <a:ext cx="5052293" cy="1086000"/>
          </a:xfrm>
          <a:prstGeom prst="rect">
            <a:avLst/>
          </a:prstGeom>
          <a:noFill/>
          <a:ln>
            <a:noFill/>
          </a:ln>
        </p:spPr>
      </p:pic>
      <p:pic>
        <p:nvPicPr>
          <p:cNvPr id="300" name="Google Shape;300;p33" descr="Chart, treemap chart&#10;&#10;Description automatically generated"/>
          <p:cNvPicPr preferRelativeResize="0"/>
          <p:nvPr/>
        </p:nvPicPr>
        <p:blipFill rotWithShape="1">
          <a:blip r:embed="rId4">
            <a:alphaModFix/>
          </a:blip>
          <a:srcRect/>
          <a:stretch/>
        </p:blipFill>
        <p:spPr>
          <a:xfrm>
            <a:off x="6446675" y="3850525"/>
            <a:ext cx="4340351" cy="2844225"/>
          </a:xfrm>
          <a:prstGeom prst="rect">
            <a:avLst/>
          </a:prstGeom>
          <a:noFill/>
          <a:ln>
            <a:noFill/>
          </a:ln>
        </p:spPr>
      </p:pic>
      <p:sp>
        <p:nvSpPr>
          <p:cNvPr id="301" name="Google Shape;301;p33"/>
          <p:cNvSpPr txBox="1">
            <a:spLocks noGrp="1"/>
          </p:cNvSpPr>
          <p:nvPr>
            <p:ph type="body" idx="1"/>
          </p:nvPr>
        </p:nvSpPr>
        <p:spPr>
          <a:xfrm>
            <a:off x="5854425" y="2156025"/>
            <a:ext cx="5834400" cy="18381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20000"/>
              </a:lnSpc>
              <a:spcBef>
                <a:spcPts val="1000"/>
              </a:spcBef>
              <a:spcAft>
                <a:spcPts val="0"/>
              </a:spcAft>
              <a:buSzPct val="57272"/>
              <a:buNone/>
            </a:pPr>
            <a:r>
              <a:rPr lang="en-US" sz="2200">
                <a:solidFill>
                  <a:schemeClr val="accent6"/>
                </a:solidFill>
                <a:latin typeface="Roboto Mono"/>
                <a:ea typeface="Roboto Mono"/>
                <a:cs typeface="Roboto Mono"/>
                <a:sym typeface="Roboto Mono"/>
              </a:rPr>
              <a:t>Confusion matrix</a:t>
            </a:r>
            <a:endParaRPr sz="2200">
              <a:solidFill>
                <a:schemeClr val="accent6"/>
              </a:solidFill>
              <a:latin typeface="Roboto Mono"/>
              <a:ea typeface="Roboto Mono"/>
              <a:cs typeface="Roboto Mono"/>
              <a:sym typeface="Roboto Mono"/>
            </a:endParaRPr>
          </a:p>
          <a:p>
            <a:pPr marL="457200" lvl="0" indent="-307340" algn="just" rtl="0">
              <a:lnSpc>
                <a:spcPct val="104999"/>
              </a:lnSpc>
              <a:spcBef>
                <a:spcPts val="1000"/>
              </a:spcBef>
              <a:spcAft>
                <a:spcPts val="0"/>
              </a:spcAft>
              <a:buClr>
                <a:schemeClr val="lt1"/>
              </a:buClr>
              <a:buSzPct val="100000"/>
              <a:buFont typeface="Roboto"/>
              <a:buChar char="●"/>
            </a:pPr>
            <a:r>
              <a:rPr lang="en-US" sz="1600">
                <a:highlight>
                  <a:schemeClr val="dk1"/>
                </a:highlight>
                <a:latin typeface="Roboto"/>
                <a:ea typeface="Roboto"/>
                <a:cs typeface="Roboto"/>
                <a:sym typeface="Roboto"/>
              </a:rPr>
              <a:t>Negative: 83% correct, 8% misclassified as Neutral, 10% as Positive</a:t>
            </a:r>
            <a:endParaRPr sz="1600">
              <a:highlight>
                <a:srgbClr val="1B212C"/>
              </a:highlight>
              <a:latin typeface="Roboto"/>
              <a:ea typeface="Roboto"/>
              <a:cs typeface="Roboto"/>
              <a:sym typeface="Roboto"/>
            </a:endParaRPr>
          </a:p>
          <a:p>
            <a:pPr marL="457200" lvl="0" indent="-307340" algn="just" rtl="0">
              <a:lnSpc>
                <a:spcPct val="104999"/>
              </a:lnSpc>
              <a:spcBef>
                <a:spcPts val="1600"/>
              </a:spcBef>
              <a:spcAft>
                <a:spcPts val="0"/>
              </a:spcAft>
              <a:buClr>
                <a:schemeClr val="lt1"/>
              </a:buClr>
              <a:buSzPct val="100000"/>
              <a:buFont typeface="Roboto"/>
              <a:buChar char="●"/>
            </a:pPr>
            <a:r>
              <a:rPr lang="en-US" sz="1600">
                <a:highlight>
                  <a:schemeClr val="dk1"/>
                </a:highlight>
                <a:latin typeface="Roboto"/>
                <a:ea typeface="Roboto"/>
                <a:cs typeface="Roboto"/>
                <a:sym typeface="Roboto"/>
              </a:rPr>
              <a:t>Neutral: 77% correct, 10% misclassified as Negative, 14% as Positive</a:t>
            </a:r>
            <a:endParaRPr/>
          </a:p>
          <a:p>
            <a:pPr marL="457200" lvl="0" indent="-307340" algn="just" rtl="0">
              <a:lnSpc>
                <a:spcPct val="104999"/>
              </a:lnSpc>
              <a:spcBef>
                <a:spcPts val="1600"/>
              </a:spcBef>
              <a:spcAft>
                <a:spcPts val="0"/>
              </a:spcAft>
              <a:buClr>
                <a:schemeClr val="lt1"/>
              </a:buClr>
              <a:buSzPct val="100000"/>
              <a:buFont typeface="Roboto"/>
              <a:buChar char="●"/>
            </a:pPr>
            <a:r>
              <a:rPr lang="en-US" sz="1600">
                <a:highlight>
                  <a:schemeClr val="dk1"/>
                </a:highlight>
                <a:latin typeface="Roboto"/>
                <a:ea typeface="Roboto"/>
                <a:cs typeface="Roboto"/>
                <a:sym typeface="Roboto"/>
              </a:rPr>
              <a:t>Positive: 92% correct, 4% misclassified as Negative or Neutral</a:t>
            </a:r>
            <a:endParaRPr/>
          </a:p>
          <a:p>
            <a:pPr marL="0" lvl="0" indent="0" algn="l" rtl="0">
              <a:lnSpc>
                <a:spcPct val="120000"/>
              </a:lnSpc>
              <a:spcBef>
                <a:spcPts val="1000"/>
              </a:spcBef>
              <a:spcAft>
                <a:spcPts val="1600"/>
              </a:spcAft>
              <a:buSzPct val="57272"/>
              <a:buNone/>
            </a:pPr>
            <a:endParaRPr sz="2200">
              <a:solidFill>
                <a:schemeClr val="accent6"/>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body" idx="1"/>
          </p:nvPr>
        </p:nvSpPr>
        <p:spPr>
          <a:xfrm>
            <a:off x="849750" y="632600"/>
            <a:ext cx="7856678" cy="1933876"/>
          </a:xfrm>
          <a:prstGeom prst="rect">
            <a:avLst/>
          </a:prstGeom>
          <a:noFill/>
          <a:ln>
            <a:noFill/>
          </a:ln>
        </p:spPr>
        <p:txBody>
          <a:bodyPr spcFirstLastPara="1" wrap="square" lIns="91425" tIns="45700" rIns="91425" bIns="45700" anchor="t" anchorCtr="0">
            <a:normAutofit/>
          </a:bodyPr>
          <a:lstStyle/>
          <a:p>
            <a:pPr marL="0" lvl="0" indent="0" algn="l" rtl="0">
              <a:lnSpc>
                <a:spcPct val="107916"/>
              </a:lnSpc>
              <a:spcBef>
                <a:spcPts val="200"/>
              </a:spcBef>
              <a:spcAft>
                <a:spcPts val="0"/>
              </a:spcAft>
              <a:buSzPts val="1260"/>
              <a:buNone/>
            </a:pPr>
            <a:r>
              <a:rPr lang="en-US" sz="2100">
                <a:solidFill>
                  <a:schemeClr val="accent6"/>
                </a:solidFill>
                <a:highlight>
                  <a:schemeClr val="dk1"/>
                </a:highlight>
                <a:latin typeface="Roboto Mono"/>
                <a:ea typeface="Roboto Mono"/>
                <a:cs typeface="Roboto Mono"/>
                <a:sym typeface="Roboto Mono"/>
              </a:rPr>
              <a:t>Receiver Operating Characteristic (ROC) Curve </a:t>
            </a:r>
            <a:endParaRPr sz="2100">
              <a:solidFill>
                <a:schemeClr val="accent6"/>
              </a:solidFill>
              <a:highlight>
                <a:schemeClr val="dk1"/>
              </a:highlight>
              <a:latin typeface="Roboto Mono"/>
              <a:ea typeface="Roboto Mono"/>
              <a:cs typeface="Roboto Mono"/>
              <a:sym typeface="Roboto Mono"/>
            </a:endParaRPr>
          </a:p>
          <a:p>
            <a:pPr marL="0" lvl="0" indent="0" algn="l" rtl="0">
              <a:lnSpc>
                <a:spcPct val="107916"/>
              </a:lnSpc>
              <a:spcBef>
                <a:spcPts val="200"/>
              </a:spcBef>
              <a:spcAft>
                <a:spcPts val="0"/>
              </a:spcAft>
              <a:buSzPts val="1260"/>
              <a:buNone/>
            </a:pPr>
            <a:endParaRPr sz="2100">
              <a:solidFill>
                <a:schemeClr val="accent6"/>
              </a:solidFill>
              <a:highlight>
                <a:schemeClr val="dk1"/>
              </a:highlight>
              <a:latin typeface="Roboto Mono"/>
              <a:ea typeface="Roboto Mono"/>
              <a:cs typeface="Roboto Mono"/>
              <a:sym typeface="Roboto Mono"/>
            </a:endParaRPr>
          </a:p>
          <a:p>
            <a:pPr marL="457200" lvl="0" indent="-330200" algn="just" rtl="0">
              <a:lnSpc>
                <a:spcPct val="115000"/>
              </a:lnSpc>
              <a:spcBef>
                <a:spcPts val="100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AUC: Negative 0.89, Neutral 0.86, Positive 0.90</a:t>
            </a:r>
            <a:endParaRPr sz="1600">
              <a:highlight>
                <a:srgbClr val="1B212C"/>
              </a:highlight>
              <a:latin typeface="Roboto"/>
              <a:ea typeface="Roboto"/>
              <a:cs typeface="Roboto"/>
              <a:sym typeface="Roboto"/>
            </a:endParaRPr>
          </a:p>
          <a:p>
            <a:pPr marL="457200" lvl="0" indent="-330200" algn="just" rtl="0">
              <a:lnSpc>
                <a:spcPct val="114999"/>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Strongest performance: Positive class</a:t>
            </a:r>
            <a:endParaRPr/>
          </a:p>
          <a:p>
            <a:pPr marL="457200" lvl="0" indent="-330200" algn="just" rtl="0">
              <a:lnSpc>
                <a:spcPct val="114999"/>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Weakest performance: Neutral class</a:t>
            </a:r>
            <a:endParaRPr/>
          </a:p>
          <a:p>
            <a:pPr marL="457200" lvl="0" indent="-228600" algn="just" rtl="0">
              <a:lnSpc>
                <a:spcPct val="114999"/>
              </a:lnSpc>
              <a:spcBef>
                <a:spcPts val="0"/>
              </a:spcBef>
              <a:spcAft>
                <a:spcPts val="0"/>
              </a:spcAft>
              <a:buClr>
                <a:schemeClr val="lt1"/>
              </a:buClr>
              <a:buSzPts val="1600"/>
              <a:buFont typeface="Roboto"/>
              <a:buNone/>
            </a:pPr>
            <a:endParaRPr sz="1600">
              <a:highlight>
                <a:srgbClr val="1B212C"/>
              </a:highlight>
              <a:latin typeface="Roboto"/>
              <a:ea typeface="Roboto"/>
              <a:cs typeface="Roboto"/>
              <a:sym typeface="Roboto"/>
            </a:endParaRPr>
          </a:p>
        </p:txBody>
      </p:sp>
      <p:pic>
        <p:nvPicPr>
          <p:cNvPr id="308" name="Google Shape;308;p34" descr="Chart, line chart&#10;&#10;Description automatically generated"/>
          <p:cNvPicPr preferRelativeResize="0"/>
          <p:nvPr/>
        </p:nvPicPr>
        <p:blipFill rotWithShape="1">
          <a:blip r:embed="rId3">
            <a:alphaModFix/>
          </a:blip>
          <a:srcRect/>
          <a:stretch/>
        </p:blipFill>
        <p:spPr>
          <a:xfrm>
            <a:off x="1308425" y="2566466"/>
            <a:ext cx="6471910" cy="3690611"/>
          </a:xfrm>
          <a:prstGeom prst="rect">
            <a:avLst/>
          </a:prstGeom>
          <a:noFill/>
          <a:ln>
            <a:noFill/>
          </a:ln>
        </p:spPr>
      </p:pic>
      <p:pic>
        <p:nvPicPr>
          <p:cNvPr id="309" name="Google Shape;309;p34"/>
          <p:cNvPicPr preferRelativeResize="0"/>
          <p:nvPr/>
        </p:nvPicPr>
        <p:blipFill>
          <a:blip r:embed="rId4">
            <a:alphaModFix/>
          </a:blip>
          <a:stretch>
            <a:fillRect/>
          </a:stretch>
        </p:blipFill>
        <p:spPr>
          <a:xfrm>
            <a:off x="8205673" y="2566475"/>
            <a:ext cx="3438450" cy="3438450"/>
          </a:xfrm>
          <a:prstGeom prst="rect">
            <a:avLst/>
          </a:prstGeom>
          <a:noFill/>
          <a:ln>
            <a:noFill/>
          </a:ln>
        </p:spPr>
      </p:pic>
      <p:sp>
        <p:nvSpPr>
          <p:cNvPr id="310" name="Google Shape;310;p34"/>
          <p:cNvSpPr txBox="1"/>
          <p:nvPr/>
        </p:nvSpPr>
        <p:spPr>
          <a:xfrm>
            <a:off x="8540225" y="2073875"/>
            <a:ext cx="265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Lato"/>
                <a:ea typeface="Lato"/>
                <a:cs typeface="Lato"/>
                <a:sym typeface="Lato"/>
              </a:rPr>
              <a:t>What to look for…</a:t>
            </a:r>
            <a:endParaRPr sz="2000" b="1">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5"/>
          <p:cNvSpPr txBox="1">
            <a:spLocks noGrp="1"/>
          </p:cNvSpPr>
          <p:nvPr>
            <p:ph type="body" idx="1"/>
          </p:nvPr>
        </p:nvSpPr>
        <p:spPr>
          <a:xfrm>
            <a:off x="849750" y="1365850"/>
            <a:ext cx="8769914" cy="1910325"/>
          </a:xfrm>
          <a:prstGeom prst="rect">
            <a:avLst/>
          </a:prstGeom>
          <a:noFill/>
          <a:ln>
            <a:noFill/>
          </a:ln>
        </p:spPr>
        <p:txBody>
          <a:bodyPr spcFirstLastPara="1" wrap="square" lIns="91425" tIns="45700" rIns="91425" bIns="45700" anchor="t" anchorCtr="0">
            <a:normAutofit/>
          </a:bodyPr>
          <a:lstStyle/>
          <a:p>
            <a:pPr marL="0" lvl="0" indent="0" algn="l" rtl="0">
              <a:lnSpc>
                <a:spcPct val="107916"/>
              </a:lnSpc>
              <a:spcBef>
                <a:spcPts val="200"/>
              </a:spcBef>
              <a:spcAft>
                <a:spcPts val="0"/>
              </a:spcAft>
              <a:buSzPts val="1260"/>
              <a:buNone/>
            </a:pPr>
            <a:r>
              <a:rPr lang="en-US" sz="2100">
                <a:solidFill>
                  <a:schemeClr val="accent6"/>
                </a:solidFill>
                <a:highlight>
                  <a:schemeClr val="dk1"/>
                </a:highlight>
                <a:latin typeface="Roboto Mono"/>
                <a:ea typeface="Roboto Mono"/>
                <a:cs typeface="Roboto Mono"/>
                <a:sym typeface="Roboto Mono"/>
              </a:rPr>
              <a:t>Precision-Recall Curve</a:t>
            </a:r>
            <a:endParaRPr sz="2100">
              <a:solidFill>
                <a:schemeClr val="accent6"/>
              </a:solidFill>
              <a:highlight>
                <a:schemeClr val="dk1"/>
              </a:highlight>
              <a:latin typeface="Roboto Mono"/>
              <a:ea typeface="Roboto Mono"/>
              <a:cs typeface="Roboto Mono"/>
              <a:sym typeface="Roboto Mono"/>
            </a:endParaRPr>
          </a:p>
          <a:p>
            <a:pPr marL="0" lvl="0" indent="0" algn="l" rtl="0">
              <a:lnSpc>
                <a:spcPct val="107916"/>
              </a:lnSpc>
              <a:spcBef>
                <a:spcPts val="200"/>
              </a:spcBef>
              <a:spcAft>
                <a:spcPts val="0"/>
              </a:spcAft>
              <a:buSzPts val="1260"/>
              <a:buNone/>
            </a:pPr>
            <a:endParaRPr sz="2100">
              <a:solidFill>
                <a:schemeClr val="accent6"/>
              </a:solidFill>
              <a:highlight>
                <a:schemeClr val="dk1"/>
              </a:highlight>
              <a:latin typeface="Roboto Mono"/>
              <a:ea typeface="Roboto Mono"/>
              <a:cs typeface="Roboto Mono"/>
              <a:sym typeface="Roboto Mono"/>
            </a:endParaRPr>
          </a:p>
          <a:p>
            <a:pPr marL="457200" lvl="0" indent="-336550" algn="just" rtl="0">
              <a:lnSpc>
                <a:spcPct val="115000"/>
              </a:lnSpc>
              <a:spcBef>
                <a:spcPts val="1000"/>
              </a:spcBef>
              <a:spcAft>
                <a:spcPts val="0"/>
              </a:spcAft>
              <a:buClr>
                <a:schemeClr val="lt1"/>
              </a:buClr>
              <a:buSzPts val="1700"/>
              <a:buFont typeface="Roboto"/>
              <a:buChar char="●"/>
            </a:pPr>
            <a:r>
              <a:rPr lang="en-US">
                <a:highlight>
                  <a:schemeClr val="dk1"/>
                </a:highlight>
                <a:latin typeface="Roboto"/>
                <a:ea typeface="Roboto"/>
                <a:cs typeface="Roboto"/>
                <a:sym typeface="Roboto"/>
              </a:rPr>
              <a:t>Micro-average PR curve: 0.94</a:t>
            </a:r>
            <a:endParaRPr>
              <a:highlight>
                <a:srgbClr val="1B212C"/>
              </a:highlight>
              <a:latin typeface="Roboto"/>
              <a:ea typeface="Roboto"/>
              <a:cs typeface="Roboto"/>
              <a:sym typeface="Roboto"/>
            </a:endParaRPr>
          </a:p>
          <a:p>
            <a:pPr marL="457200" lvl="0" indent="-336550" algn="just" rtl="0">
              <a:lnSpc>
                <a:spcPct val="114999"/>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High precision and recall across all classes</a:t>
            </a:r>
            <a:endParaRPr/>
          </a:p>
          <a:p>
            <a:pPr marL="457200" lvl="0" indent="-336550" algn="just" rtl="0">
              <a:lnSpc>
                <a:spcPct val="114999"/>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Effective classification performance with class imbalance and varying thresholds</a:t>
            </a:r>
            <a:endParaRPr/>
          </a:p>
          <a:p>
            <a:pPr marL="457200" lvl="0" indent="-228600" algn="just" rtl="0">
              <a:lnSpc>
                <a:spcPct val="114999"/>
              </a:lnSpc>
              <a:spcBef>
                <a:spcPts val="0"/>
              </a:spcBef>
              <a:spcAft>
                <a:spcPts val="0"/>
              </a:spcAft>
              <a:buClr>
                <a:schemeClr val="lt1"/>
              </a:buClr>
              <a:buSzPts val="1700"/>
              <a:buFont typeface="Roboto"/>
              <a:buNone/>
            </a:pPr>
            <a:endParaRPr>
              <a:highlight>
                <a:srgbClr val="1B212C"/>
              </a:highlight>
              <a:latin typeface="Roboto"/>
              <a:ea typeface="Roboto"/>
              <a:cs typeface="Roboto"/>
              <a:sym typeface="Roboto"/>
            </a:endParaRPr>
          </a:p>
          <a:p>
            <a:pPr marL="0" lvl="0" indent="0" algn="l" rtl="0">
              <a:lnSpc>
                <a:spcPct val="107916"/>
              </a:lnSpc>
              <a:spcBef>
                <a:spcPts val="200"/>
              </a:spcBef>
              <a:spcAft>
                <a:spcPts val="0"/>
              </a:spcAft>
              <a:buSzPts val="1260"/>
              <a:buNone/>
            </a:pPr>
            <a:endParaRPr sz="2100">
              <a:solidFill>
                <a:schemeClr val="accent6"/>
              </a:solidFill>
              <a:highlight>
                <a:schemeClr val="dk1"/>
              </a:highlight>
              <a:latin typeface="Roboto Mono"/>
              <a:ea typeface="Roboto Mono"/>
              <a:cs typeface="Roboto Mono"/>
              <a:sym typeface="Roboto Mono"/>
            </a:endParaRPr>
          </a:p>
          <a:p>
            <a:pPr marL="0" lvl="0" indent="0" algn="l" rtl="0">
              <a:lnSpc>
                <a:spcPct val="115000"/>
              </a:lnSpc>
              <a:spcBef>
                <a:spcPts val="1200"/>
              </a:spcBef>
              <a:spcAft>
                <a:spcPts val="0"/>
              </a:spcAft>
              <a:buSzPts val="1260"/>
              <a:buNone/>
            </a:pPr>
            <a:endParaRPr/>
          </a:p>
        </p:txBody>
      </p:sp>
      <p:pic>
        <p:nvPicPr>
          <p:cNvPr id="317" name="Google Shape;317;p35" descr="A picture containing application&#10;&#10;Description automatically generated"/>
          <p:cNvPicPr preferRelativeResize="0"/>
          <p:nvPr/>
        </p:nvPicPr>
        <p:blipFill rotWithShape="1">
          <a:blip r:embed="rId3">
            <a:alphaModFix/>
          </a:blip>
          <a:srcRect/>
          <a:stretch/>
        </p:blipFill>
        <p:spPr>
          <a:xfrm>
            <a:off x="1390702" y="3211834"/>
            <a:ext cx="5414273" cy="3329680"/>
          </a:xfrm>
          <a:prstGeom prst="rect">
            <a:avLst/>
          </a:prstGeom>
          <a:noFill/>
          <a:ln>
            <a:noFill/>
          </a:ln>
        </p:spPr>
      </p:pic>
      <p:pic>
        <p:nvPicPr>
          <p:cNvPr id="318" name="Google Shape;318;p35"/>
          <p:cNvPicPr preferRelativeResize="0"/>
          <p:nvPr/>
        </p:nvPicPr>
        <p:blipFill>
          <a:blip r:embed="rId4">
            <a:alphaModFix/>
          </a:blip>
          <a:stretch>
            <a:fillRect/>
          </a:stretch>
        </p:blipFill>
        <p:spPr>
          <a:xfrm>
            <a:off x="7102525" y="3828925"/>
            <a:ext cx="4229100"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849750" y="747625"/>
            <a:ext cx="10427700" cy="999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US"/>
              <a:t>Conclusion </a:t>
            </a:r>
            <a:endParaRPr/>
          </a:p>
        </p:txBody>
      </p:sp>
      <p:sp>
        <p:nvSpPr>
          <p:cNvPr id="325" name="Google Shape;325;p36"/>
          <p:cNvSpPr txBox="1">
            <a:spLocks noGrp="1"/>
          </p:cNvSpPr>
          <p:nvPr>
            <p:ph type="body" idx="1"/>
          </p:nvPr>
        </p:nvSpPr>
        <p:spPr>
          <a:xfrm>
            <a:off x="849750" y="1746624"/>
            <a:ext cx="10427700" cy="4216800"/>
          </a:xfrm>
          <a:prstGeom prst="rect">
            <a:avLst/>
          </a:prstGeom>
          <a:noFill/>
          <a:ln>
            <a:noFill/>
          </a:ln>
        </p:spPr>
        <p:txBody>
          <a:bodyPr spcFirstLastPara="1" wrap="square" lIns="91425" tIns="45700" rIns="91425" bIns="45700" anchor="t" anchorCtr="0">
            <a:noAutofit/>
          </a:bodyPr>
          <a:lstStyle/>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The sentiment analysis model was trained and evaluated using various machine learning algorithms and performance evaluation metrics, with the Logistic Regression model selected as the best performing model.</a:t>
            </a:r>
            <a:endParaRPr sz="1500">
              <a:latin typeface="Roboto Mono"/>
              <a:ea typeface="Roboto Mono"/>
              <a:cs typeface="Roboto Mono"/>
              <a:sym typeface="Roboto Mono"/>
            </a:endParaRPr>
          </a:p>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The model demonstrated strong performance in identifying Positive instances, but weaker performance for Neutral instances.</a:t>
            </a:r>
            <a:endParaRPr sz="1500">
              <a:latin typeface="Roboto Mono"/>
              <a:ea typeface="Roboto Mono"/>
              <a:cs typeface="Roboto Mono"/>
              <a:sym typeface="Roboto Mono"/>
            </a:endParaRPr>
          </a:p>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The model's performance was visualized using a confusion matrix, ROC curve, and Precision-Recall curve.</a:t>
            </a:r>
            <a:endParaRPr sz="1500">
              <a:latin typeface="Roboto Mono"/>
              <a:ea typeface="Roboto Mono"/>
              <a:cs typeface="Roboto Mono"/>
              <a:sym typeface="Roboto Mono"/>
            </a:endParaRPr>
          </a:p>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The project provided insights into people's opinions and emotions towards movies, including sentiment towards different genres, actors, directors, and production houses, as well as comparisons between different groups of reviewers.</a:t>
            </a:r>
            <a:endParaRPr sz="1500">
              <a:latin typeface="Roboto Mono"/>
              <a:ea typeface="Roboto Mono"/>
              <a:cs typeface="Roboto Mono"/>
              <a:sym typeface="Roboto Mono"/>
            </a:endParaRPr>
          </a:p>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Natural language processing techniques such as TF-IDF were utilized to preprocess and analyze the dataset, demonstrating the importance of effective data cleaning and preprocessing for machine learning tasks.</a:t>
            </a:r>
            <a:endParaRPr sz="1500">
              <a:latin typeface="Roboto Mono"/>
              <a:ea typeface="Roboto Mono"/>
              <a:cs typeface="Roboto Mono"/>
              <a:sym typeface="Roboto Mono"/>
            </a:endParaRPr>
          </a:p>
          <a:p>
            <a:pPr marL="457200" lvl="0" indent="-323850" algn="just" rtl="0">
              <a:lnSpc>
                <a:spcPct val="115000"/>
              </a:lnSpc>
              <a:spcBef>
                <a:spcPts val="0"/>
              </a:spcBef>
              <a:spcAft>
                <a:spcPts val="0"/>
              </a:spcAft>
              <a:buSzPts val="1500"/>
              <a:buFont typeface="Roboto Mono"/>
              <a:buChar char="●"/>
            </a:pPr>
            <a:r>
              <a:rPr lang="en-US" sz="1500">
                <a:latin typeface="Roboto Mono"/>
                <a:ea typeface="Roboto Mono"/>
                <a:cs typeface="Roboto Mono"/>
                <a:sym typeface="Roboto Mono"/>
              </a:rPr>
              <a:t>The project highlights the potential value of sentiment analysis for understanding public opinion and perception, with applications in industries such as marketing and public relations.</a:t>
            </a:r>
            <a:endParaRPr sz="1500">
              <a:latin typeface="Roboto Mono"/>
              <a:ea typeface="Roboto Mono"/>
              <a:cs typeface="Roboto Mono"/>
              <a:sym typeface="Roboto Mono"/>
            </a:endParaRPr>
          </a:p>
        </p:txBody>
      </p:sp>
      <p:sp>
        <p:nvSpPr>
          <p:cNvPr id="326" name="Google Shape;326;p36"/>
          <p:cNvSpPr/>
          <p:nvPr/>
        </p:nvSpPr>
        <p:spPr>
          <a:xfrm>
            <a:off x="3666225" y="1020800"/>
            <a:ext cx="819600" cy="603900"/>
          </a:xfrm>
          <a:prstGeom prst="curvedDownArrow">
            <a:avLst>
              <a:gd name="adj1" fmla="val 25000"/>
              <a:gd name="adj2" fmla="val 54375"/>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849760" y="876302"/>
            <a:ext cx="10427840" cy="108605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2"/>
              </a:buClr>
              <a:buSzPts val="4400"/>
              <a:buFont typeface="Geo"/>
              <a:buNone/>
            </a:pPr>
            <a:r>
              <a:rPr lang="en-US"/>
              <a:t>References</a:t>
            </a:r>
            <a:endParaRPr/>
          </a:p>
        </p:txBody>
      </p:sp>
      <p:sp>
        <p:nvSpPr>
          <p:cNvPr id="333" name="Google Shape;333;p37"/>
          <p:cNvSpPr txBox="1">
            <a:spLocks noGrp="1"/>
          </p:cNvSpPr>
          <p:nvPr>
            <p:ph type="body" idx="1"/>
          </p:nvPr>
        </p:nvSpPr>
        <p:spPr>
          <a:xfrm>
            <a:off x="849750" y="2065975"/>
            <a:ext cx="10428000" cy="43407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20000"/>
              </a:lnSpc>
              <a:spcBef>
                <a:spcPts val="1000"/>
              </a:spcBef>
              <a:spcAft>
                <a:spcPts val="0"/>
              </a:spcAft>
              <a:buSzPct val="62243"/>
              <a:buNone/>
            </a:pPr>
            <a:r>
              <a:rPr lang="en-US" sz="2024" b="1" u="sng"/>
              <a:t>Online Resources</a:t>
            </a:r>
            <a:endParaRPr sz="2024" b="1" u="sng"/>
          </a:p>
          <a:p>
            <a:pPr marL="228600" lvl="0" indent="0" algn="l" rtl="0">
              <a:lnSpc>
                <a:spcPct val="120000"/>
              </a:lnSpc>
              <a:spcBef>
                <a:spcPts val="1000"/>
              </a:spcBef>
              <a:spcAft>
                <a:spcPts val="0"/>
              </a:spcAft>
              <a:buSzPct val="74117"/>
              <a:buNone/>
            </a:pPr>
            <a:r>
              <a:rPr lang="en-US"/>
              <a:t>Bird, S., Klein, E., &amp; Loper, E. (2009). Natural Language Processing with Python: Analyzing Text with the Natural Language Toolkit. O'Reilly Media, Inc.</a:t>
            </a:r>
            <a:endParaRPr/>
          </a:p>
          <a:p>
            <a:pPr marL="228600" lvl="0" indent="0" algn="l" rtl="0">
              <a:lnSpc>
                <a:spcPct val="120000"/>
              </a:lnSpc>
              <a:spcBef>
                <a:spcPts val="1000"/>
              </a:spcBef>
              <a:spcAft>
                <a:spcPts val="0"/>
              </a:spcAft>
              <a:buSzPct val="74117"/>
              <a:buNone/>
            </a:pPr>
            <a:r>
              <a:rPr lang="en-US"/>
              <a:t>"Scikit-Learn User Guide." Scikit-Learn. </a:t>
            </a:r>
            <a:r>
              <a:rPr lang="en-US" u="sng">
                <a:solidFill>
                  <a:schemeClr val="hlink"/>
                </a:solidFill>
                <a:hlinkClick r:id="rId3"/>
              </a:rPr>
              <a:t>https://scikit-learn.org/stable/user_guide.html</a:t>
            </a:r>
            <a:endParaRPr/>
          </a:p>
          <a:p>
            <a:pPr marL="228600" lvl="0" indent="0" algn="l" rtl="0">
              <a:lnSpc>
                <a:spcPct val="120000"/>
              </a:lnSpc>
              <a:spcBef>
                <a:spcPts val="1000"/>
              </a:spcBef>
              <a:spcAft>
                <a:spcPts val="0"/>
              </a:spcAft>
              <a:buSzPct val="74117"/>
              <a:buNone/>
            </a:pPr>
            <a:r>
              <a:rPr lang="en-US"/>
              <a:t>"Understanding ROC Curves." Towards Data Science. </a:t>
            </a:r>
            <a:r>
              <a:rPr lang="en-US" u="sng">
                <a:solidFill>
                  <a:schemeClr val="hlink"/>
                </a:solidFill>
                <a:hlinkClick r:id="rId4"/>
              </a:rPr>
              <a:t>https://towardsdatascience.com/understanding-auc-roc-curve-68b2303cc9c5</a:t>
            </a:r>
            <a:endParaRPr/>
          </a:p>
          <a:p>
            <a:pPr marL="228600" lvl="0" indent="0" algn="l" rtl="0">
              <a:lnSpc>
                <a:spcPct val="120000"/>
              </a:lnSpc>
              <a:spcBef>
                <a:spcPts val="1000"/>
              </a:spcBef>
              <a:spcAft>
                <a:spcPts val="0"/>
              </a:spcAft>
              <a:buSzPct val="74117"/>
              <a:buNone/>
            </a:pPr>
            <a:r>
              <a:rPr lang="en-US"/>
              <a:t>Parthvi Shah. (2020). Sentiment Analysis using TextBlob. Retrieved from </a:t>
            </a:r>
            <a:r>
              <a:rPr lang="en-US" u="sng">
                <a:solidFill>
                  <a:schemeClr val="hlink"/>
                </a:solidFill>
                <a:hlinkClick r:id="rId5"/>
              </a:rPr>
              <a:t>https://towardsdatascience.com/my-absolute-go-to-for-sentiment-analysis-textblob-3ac3a11d524</a:t>
            </a:r>
            <a:endParaRPr/>
          </a:p>
          <a:p>
            <a:pPr marL="228600" lvl="0" indent="0" algn="l" rtl="0">
              <a:lnSpc>
                <a:spcPct val="120000"/>
              </a:lnSpc>
              <a:spcBef>
                <a:spcPts val="1000"/>
              </a:spcBef>
              <a:spcAft>
                <a:spcPts val="0"/>
              </a:spcAft>
              <a:buSzPct val="62243"/>
              <a:buNone/>
            </a:pPr>
            <a:r>
              <a:rPr lang="en-US" sz="2024" b="1" u="sng"/>
              <a:t>Python Libraries</a:t>
            </a:r>
            <a:endParaRPr sz="2024" b="1" u="sng"/>
          </a:p>
          <a:p>
            <a:pPr marL="228600" lvl="0" indent="0" algn="l" rtl="0">
              <a:lnSpc>
                <a:spcPct val="120000"/>
              </a:lnSpc>
              <a:spcBef>
                <a:spcPts val="1000"/>
              </a:spcBef>
              <a:spcAft>
                <a:spcPts val="0"/>
              </a:spcAft>
              <a:buSzPct val="74117"/>
              <a:buNone/>
            </a:pPr>
            <a:r>
              <a:rPr lang="en-US"/>
              <a:t>Pedregosa, F., et al. (2011). Scikit-learn: Machine Learning in Python. Journal of Machine Learning Research, 12, 2825-2830. </a:t>
            </a:r>
            <a:r>
              <a:rPr lang="en-US" u="sng">
                <a:solidFill>
                  <a:schemeClr val="hlink"/>
                </a:solidFill>
                <a:hlinkClick r:id="rId6"/>
              </a:rPr>
              <a:t>https://scikit-learn.org/stable/</a:t>
            </a:r>
            <a:endParaRPr/>
          </a:p>
          <a:p>
            <a:pPr marL="228600" lvl="0" indent="0" algn="l" rtl="0">
              <a:lnSpc>
                <a:spcPct val="120000"/>
              </a:lnSpc>
              <a:spcBef>
                <a:spcPts val="1000"/>
              </a:spcBef>
              <a:spcAft>
                <a:spcPts val="0"/>
              </a:spcAft>
              <a:buSzPct val="74117"/>
              <a:buNone/>
            </a:pPr>
            <a:r>
              <a:rPr lang="en-US"/>
              <a:t>NLTK Project. (n.d.). NLTK 3.6.2 documentation. Retrieved from </a:t>
            </a:r>
            <a:r>
              <a:rPr lang="en-US" u="sng">
                <a:solidFill>
                  <a:schemeClr val="hlink"/>
                </a:solidFill>
                <a:hlinkClick r:id="rId7"/>
              </a:rPr>
              <a:t>http://www.nltk.org/</a:t>
            </a:r>
            <a:endParaRPr/>
          </a:p>
          <a:p>
            <a:pPr marL="228600" lvl="0" indent="0" algn="l" rtl="0">
              <a:lnSpc>
                <a:spcPct val="120000"/>
              </a:lnSpc>
              <a:spcBef>
                <a:spcPts val="1000"/>
              </a:spcBef>
              <a:spcAft>
                <a:spcPts val="0"/>
              </a:spcAft>
              <a:buSzPct val="74117"/>
              <a:buNone/>
            </a:pPr>
            <a:r>
              <a:rPr lang="en-US"/>
              <a:t>Loria, S. (n.d.). TextBlob: Simplified Text Processing. Retrieved from </a:t>
            </a:r>
            <a:r>
              <a:rPr lang="en-US" u="sng">
                <a:solidFill>
                  <a:schemeClr val="hlink"/>
                </a:solidFill>
                <a:hlinkClick r:id="rId8"/>
              </a:rPr>
              <a:t>https://textblob.readthedocs.io/en/dev/</a:t>
            </a:r>
            <a:endParaRPr>
              <a:solidFill>
                <a:srgbClr val="E8E2E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a:spLocks noGrp="1"/>
          </p:cNvSpPr>
          <p:nvPr>
            <p:ph type="title"/>
          </p:nvPr>
        </p:nvSpPr>
        <p:spPr>
          <a:xfrm>
            <a:off x="849750" y="876298"/>
            <a:ext cx="10427700" cy="22149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800"/>
              <a:buNone/>
            </a:pPr>
            <a:r>
              <a:rPr lang="en-US"/>
              <a:t>                 </a:t>
            </a:r>
            <a:r>
              <a:rPr lang="en-US" sz="5700"/>
              <a:t>   </a:t>
            </a:r>
            <a:r>
              <a:rPr lang="en-US" sz="6822"/>
              <a:t>The End  </a:t>
            </a:r>
            <a:endParaRPr sz="6822"/>
          </a:p>
        </p:txBody>
      </p:sp>
      <p:sp>
        <p:nvSpPr>
          <p:cNvPr id="340" name="Google Shape;340;p38"/>
          <p:cNvSpPr txBox="1"/>
          <p:nvPr/>
        </p:nvSpPr>
        <p:spPr>
          <a:xfrm>
            <a:off x="8315550" y="4960175"/>
            <a:ext cx="2961900" cy="5232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chemeClr val="lt1"/>
              </a:buClr>
              <a:buSzPts val="2200"/>
              <a:buFont typeface="Roboto Mono"/>
              <a:buChar char="-"/>
            </a:pPr>
            <a:r>
              <a:rPr lang="en-US" sz="2200" b="0" i="0" u="none" strike="noStrike" cap="none">
                <a:solidFill>
                  <a:schemeClr val="lt1"/>
                </a:solidFill>
                <a:latin typeface="Roboto Mono"/>
                <a:ea typeface="Roboto Mono"/>
                <a:cs typeface="Roboto Mono"/>
                <a:sym typeface="Roboto Mono"/>
              </a:rPr>
              <a:t>Team 2</a:t>
            </a:r>
            <a:endParaRPr sz="2200" b="0" i="0" u="none" strike="noStrike" cap="none">
              <a:solidFill>
                <a:schemeClr val="lt1"/>
              </a:solidFill>
              <a:latin typeface="Roboto Mono"/>
              <a:ea typeface="Roboto Mono"/>
              <a:cs typeface="Roboto Mono"/>
              <a:sym typeface="Roboto Mono"/>
            </a:endParaRPr>
          </a:p>
        </p:txBody>
      </p:sp>
      <p:sp>
        <p:nvSpPr>
          <p:cNvPr id="341" name="Google Shape;341;p38"/>
          <p:cNvSpPr/>
          <p:nvPr/>
        </p:nvSpPr>
        <p:spPr>
          <a:xfrm>
            <a:off x="1020800" y="4531625"/>
            <a:ext cx="1380300" cy="1380300"/>
          </a:xfrm>
          <a:prstGeom prst="smileyFace">
            <a:avLst>
              <a:gd name="adj" fmla="val 465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849760" y="278777"/>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US"/>
              <a:t>Dataset Acquisition</a:t>
            </a:r>
            <a:endParaRPr/>
          </a:p>
        </p:txBody>
      </p:sp>
      <p:sp>
        <p:nvSpPr>
          <p:cNvPr id="164" name="Google Shape;164;p16"/>
          <p:cNvSpPr txBox="1">
            <a:spLocks noGrp="1"/>
          </p:cNvSpPr>
          <p:nvPr>
            <p:ph type="body" idx="1"/>
          </p:nvPr>
        </p:nvSpPr>
        <p:spPr>
          <a:xfrm>
            <a:off x="849750" y="1495598"/>
            <a:ext cx="10427700" cy="4574700"/>
          </a:xfrm>
          <a:prstGeom prst="rect">
            <a:avLst/>
          </a:prstGeom>
          <a:noFill/>
          <a:ln>
            <a:noFill/>
          </a:ln>
        </p:spPr>
        <p:txBody>
          <a:bodyPr spcFirstLastPara="1" wrap="square" lIns="91425" tIns="45700" rIns="91425" bIns="45700" anchor="t" anchorCtr="0">
            <a:noAutofit/>
          </a:bodyPr>
          <a:lstStyle/>
          <a:p>
            <a:pPr marL="457200" lvl="0" indent="-330200" algn="just" rtl="0">
              <a:lnSpc>
                <a:spcPct val="115000"/>
              </a:lnSpc>
              <a:spcBef>
                <a:spcPts val="150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The dataset is available in CSV format from Kaggle.com and can be used for various purposes, such as sentiment analysis, natural language processing, and machine learning applications in the movie industry.</a:t>
            </a:r>
            <a:endParaRPr sz="1600">
              <a:highlight>
                <a:schemeClr val="dk1"/>
              </a:highlight>
              <a:latin typeface="Roboto"/>
              <a:ea typeface="Roboto"/>
              <a:cs typeface="Roboto"/>
              <a:sym typeface="Roboto"/>
            </a:endParaRPr>
          </a:p>
          <a:p>
            <a:pPr marL="457200" lvl="0" indent="-330200" algn="just" rtl="0">
              <a:lnSpc>
                <a:spcPct val="115000"/>
              </a:lnSpc>
              <a:spcBef>
                <a:spcPts val="150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The Rotten Tomatoes Movies and Critic Reviews Dataset contains information on 17,790 movies and 544,296 critic reviews from 2000 to 2021.</a:t>
            </a:r>
            <a:endParaRPr sz="1600">
              <a:highlight>
                <a:schemeClr val="dk1"/>
              </a:highlight>
              <a:latin typeface="Roboto"/>
              <a:ea typeface="Roboto"/>
              <a:cs typeface="Roboto"/>
              <a:sym typeface="Roboto"/>
            </a:endParaRPr>
          </a:p>
          <a:p>
            <a:pPr marL="457200" lvl="0" indent="-33020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The dataset was created by scraping review data from the Rotten Tomatoes website.</a:t>
            </a:r>
            <a:endParaRPr sz="1600">
              <a:highlight>
                <a:schemeClr val="dk1"/>
              </a:highlight>
              <a:latin typeface="Roboto"/>
              <a:ea typeface="Roboto"/>
              <a:cs typeface="Roboto"/>
              <a:sym typeface="Roboto"/>
            </a:endParaRPr>
          </a:p>
          <a:p>
            <a:pPr marL="457200" lvl="0" indent="-33020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The dataset size is over 1 million rows of data in CSV format</a:t>
            </a:r>
            <a:endParaRPr sz="1600">
              <a:highlight>
                <a:schemeClr val="dk1"/>
              </a:highlight>
              <a:latin typeface="Roboto"/>
              <a:ea typeface="Roboto"/>
              <a:cs typeface="Roboto"/>
              <a:sym typeface="Roboto"/>
            </a:endParaRPr>
          </a:p>
          <a:p>
            <a:pPr marL="0" lvl="0" indent="0" algn="just" rtl="0">
              <a:lnSpc>
                <a:spcPct val="120000"/>
              </a:lnSpc>
              <a:spcBef>
                <a:spcPts val="1500"/>
              </a:spcBef>
              <a:spcAft>
                <a:spcPts val="0"/>
              </a:spcAft>
              <a:buSzPts val="1260"/>
              <a:buNone/>
            </a:pPr>
            <a:endParaRPr sz="1600">
              <a:highlight>
                <a:schemeClr val="dk1"/>
              </a:highlight>
              <a:latin typeface="Roboto"/>
              <a:ea typeface="Roboto"/>
              <a:cs typeface="Roboto"/>
              <a:sym typeface="Roboto"/>
            </a:endParaRPr>
          </a:p>
          <a:p>
            <a:pPr marL="0" lvl="0" indent="0" algn="just" rtl="0">
              <a:lnSpc>
                <a:spcPct val="120000"/>
              </a:lnSpc>
              <a:spcBef>
                <a:spcPts val="1500"/>
              </a:spcBef>
              <a:spcAft>
                <a:spcPts val="0"/>
              </a:spcAft>
              <a:buSzPts val="1260"/>
              <a:buNone/>
            </a:pPr>
            <a:r>
              <a:rPr lang="en-US" sz="1600">
                <a:highlight>
                  <a:schemeClr val="dk1"/>
                </a:highlight>
                <a:latin typeface="Roboto"/>
                <a:ea typeface="Roboto"/>
                <a:cs typeface="Roboto"/>
                <a:sym typeface="Roboto"/>
              </a:rPr>
              <a:t>The Rotten Tomatoes Movies dataset includes information on movie title, release date, rating, director, writer, actors, production company, critic reviews,  genre, and audience reviews</a:t>
            </a:r>
            <a:r>
              <a:rPr lang="en-US" sz="1600">
                <a:solidFill>
                  <a:srgbClr val="D1D5DB"/>
                </a:solidFill>
                <a:highlight>
                  <a:schemeClr val="dk1"/>
                </a:highlight>
                <a:latin typeface="Roboto"/>
                <a:ea typeface="Roboto"/>
                <a:cs typeface="Roboto"/>
                <a:sym typeface="Roboto"/>
              </a:rPr>
              <a:t>.</a:t>
            </a:r>
            <a:endParaRPr sz="1600">
              <a:solidFill>
                <a:srgbClr val="D1D5DB"/>
              </a:solidFill>
              <a:highlight>
                <a:schemeClr val="dk1"/>
              </a:highlight>
              <a:latin typeface="Roboto"/>
              <a:ea typeface="Roboto"/>
              <a:cs typeface="Roboto"/>
              <a:sym typeface="Roboto"/>
            </a:endParaRPr>
          </a:p>
          <a:p>
            <a:pPr marL="0" lvl="0" indent="0" algn="just" rtl="0">
              <a:lnSpc>
                <a:spcPct val="120000"/>
              </a:lnSpc>
              <a:spcBef>
                <a:spcPts val="1600"/>
              </a:spcBef>
              <a:spcAft>
                <a:spcPts val="1600"/>
              </a:spcAft>
              <a:buSzPts val="1260"/>
              <a:buNone/>
            </a:pPr>
            <a:r>
              <a:rPr lang="en-US" sz="1600">
                <a:highlight>
                  <a:schemeClr val="dk1"/>
                </a:highlight>
                <a:latin typeface="Roboto"/>
                <a:ea typeface="Roboto"/>
                <a:cs typeface="Roboto"/>
                <a:sym typeface="Roboto"/>
              </a:rPr>
              <a:t>The Rotten Tomatoes Critic Reviews Dataset includes fields such as Review_score, Review_date,  Review_content, Rotten_tomatoes_link, Critic_name, Top_critic, Publisher_name, and Review_type.</a:t>
            </a:r>
            <a:endParaRPr sz="2000">
              <a:highlight>
                <a:schemeClr val="dk1"/>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849760" y="25160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US"/>
              <a:t>Data Preprocessing</a:t>
            </a:r>
            <a:endParaRPr/>
          </a:p>
        </p:txBody>
      </p:sp>
      <p:sp>
        <p:nvSpPr>
          <p:cNvPr id="171" name="Google Shape;171;p17"/>
          <p:cNvSpPr txBox="1">
            <a:spLocks noGrp="1"/>
          </p:cNvSpPr>
          <p:nvPr>
            <p:ph type="body" idx="1"/>
          </p:nvPr>
        </p:nvSpPr>
        <p:spPr>
          <a:xfrm>
            <a:off x="458275" y="2185488"/>
            <a:ext cx="4358400" cy="3313200"/>
          </a:xfrm>
          <a:prstGeom prst="rect">
            <a:avLst/>
          </a:prstGeom>
          <a:noFill/>
          <a:ln>
            <a:noFill/>
          </a:ln>
        </p:spPr>
        <p:txBody>
          <a:bodyPr spcFirstLastPara="1" wrap="square" lIns="91425" tIns="45700" rIns="91425" bIns="45700" anchor="t" anchorCtr="0">
            <a:noAutofit/>
          </a:bodyPr>
          <a:lstStyle/>
          <a:p>
            <a:pPr marL="457200" lvl="0" indent="-33020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Data preprocessing is essential to ensure the data is appropriate to build the model and perform analysis.</a:t>
            </a:r>
            <a:endParaRPr sz="1600">
              <a:highlight>
                <a:schemeClr val="dk1"/>
              </a:highlight>
              <a:latin typeface="Roboto"/>
              <a:ea typeface="Roboto"/>
              <a:cs typeface="Roboto"/>
              <a:sym typeface="Roboto"/>
            </a:endParaRPr>
          </a:p>
          <a:p>
            <a:pPr marL="457200" lvl="0" indent="-33020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Procedures include identifying and removing null values, and converting the review content column to lowercase.</a:t>
            </a:r>
            <a:endParaRPr sz="1600">
              <a:highlight>
                <a:schemeClr val="dk1"/>
              </a:highlight>
              <a:latin typeface="Roboto"/>
              <a:ea typeface="Roboto"/>
              <a:cs typeface="Roboto"/>
              <a:sym typeface="Roboto"/>
            </a:endParaRPr>
          </a:p>
          <a:p>
            <a:pPr marL="457200" lvl="0" indent="-33020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NLP text preprocessing is also incorporated, including removing special characters, punctuation, and spaces.</a:t>
            </a:r>
            <a:endParaRPr sz="1600">
              <a:highlight>
                <a:schemeClr val="dk1"/>
              </a:highlight>
              <a:latin typeface="Roboto"/>
              <a:ea typeface="Roboto"/>
              <a:cs typeface="Roboto"/>
              <a:sym typeface="Roboto"/>
            </a:endParaRPr>
          </a:p>
          <a:p>
            <a:pPr marL="0" lvl="0" indent="0" algn="just" rtl="0">
              <a:lnSpc>
                <a:spcPct val="115000"/>
              </a:lnSpc>
              <a:spcBef>
                <a:spcPts val="0"/>
              </a:spcBef>
              <a:spcAft>
                <a:spcPts val="0"/>
              </a:spcAft>
              <a:buSzPts val="1260"/>
              <a:buNone/>
            </a:pPr>
            <a:endParaRPr sz="1600">
              <a:highlight>
                <a:schemeClr val="dk1"/>
              </a:highlight>
              <a:latin typeface="Roboto"/>
              <a:ea typeface="Roboto"/>
              <a:cs typeface="Roboto"/>
              <a:sym typeface="Roboto"/>
            </a:endParaRPr>
          </a:p>
          <a:p>
            <a:pPr marL="0" lvl="0" indent="0" algn="l" rtl="0">
              <a:lnSpc>
                <a:spcPct val="120000"/>
              </a:lnSpc>
              <a:spcBef>
                <a:spcPts val="1000"/>
              </a:spcBef>
              <a:spcAft>
                <a:spcPts val="1600"/>
              </a:spcAft>
              <a:buSzPts val="1260"/>
              <a:buNone/>
            </a:pPr>
            <a:endParaRPr/>
          </a:p>
        </p:txBody>
      </p:sp>
      <p:pic>
        <p:nvPicPr>
          <p:cNvPr id="172" name="Google Shape;172;p17"/>
          <p:cNvPicPr preferRelativeResize="0"/>
          <p:nvPr/>
        </p:nvPicPr>
        <p:blipFill rotWithShape="1">
          <a:blip r:embed="rId3">
            <a:alphaModFix/>
          </a:blip>
          <a:srcRect/>
          <a:stretch/>
        </p:blipFill>
        <p:spPr>
          <a:xfrm>
            <a:off x="5012575" y="1477352"/>
            <a:ext cx="7056026" cy="47294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882160" y="210877"/>
            <a:ext cx="10427700" cy="1086000"/>
          </a:xfrm>
          <a:prstGeom prst="rect">
            <a:avLst/>
          </a:prstGeom>
          <a:noFill/>
          <a:ln>
            <a:noFill/>
          </a:ln>
        </p:spPr>
        <p:txBody>
          <a:bodyPr spcFirstLastPara="1" wrap="square" lIns="91425" tIns="45700" rIns="91425" bIns="45700" anchor="b" anchorCtr="0">
            <a:normAutofit/>
          </a:bodyPr>
          <a:lstStyle/>
          <a:p>
            <a:pPr marL="0" lvl="0" indent="0" algn="just" rtl="0">
              <a:lnSpc>
                <a:spcPct val="105000"/>
              </a:lnSpc>
              <a:spcBef>
                <a:spcPts val="1500"/>
              </a:spcBef>
              <a:spcAft>
                <a:spcPts val="0"/>
              </a:spcAft>
              <a:buSzPts val="1800"/>
              <a:buNone/>
            </a:pPr>
            <a:r>
              <a:rPr lang="en-US" sz="3708">
                <a:highlight>
                  <a:schemeClr val="dk1"/>
                </a:highlight>
              </a:rPr>
              <a:t>Feature engineering</a:t>
            </a:r>
            <a:endParaRPr sz="5700"/>
          </a:p>
        </p:txBody>
      </p:sp>
      <p:sp>
        <p:nvSpPr>
          <p:cNvPr id="179" name="Google Shape;179;p18"/>
          <p:cNvSpPr txBox="1">
            <a:spLocks noGrp="1"/>
          </p:cNvSpPr>
          <p:nvPr>
            <p:ph type="body" idx="1"/>
          </p:nvPr>
        </p:nvSpPr>
        <p:spPr>
          <a:xfrm>
            <a:off x="490675" y="1498725"/>
            <a:ext cx="10819200" cy="2015700"/>
          </a:xfrm>
          <a:prstGeom prst="rect">
            <a:avLst/>
          </a:prstGeom>
          <a:noFill/>
          <a:ln>
            <a:noFill/>
          </a:ln>
        </p:spPr>
        <p:txBody>
          <a:bodyPr spcFirstLastPara="1" wrap="square" lIns="91425" tIns="45700" rIns="91425" bIns="45700" anchor="t" anchorCtr="0">
            <a:noAutofit/>
          </a:bodyPr>
          <a:lstStyle/>
          <a:p>
            <a:pPr marL="457200" lvl="0" indent="-337058" algn="just" rtl="0">
              <a:lnSpc>
                <a:spcPct val="105000"/>
              </a:lnSpc>
              <a:spcBef>
                <a:spcPts val="0"/>
              </a:spcBef>
              <a:spcAft>
                <a:spcPts val="0"/>
              </a:spcAft>
              <a:buClr>
                <a:schemeClr val="lt1"/>
              </a:buClr>
              <a:buSzPts val="1708"/>
              <a:buFont typeface="Roboto"/>
              <a:buChar char="●"/>
            </a:pPr>
            <a:r>
              <a:rPr lang="en-US" sz="1708">
                <a:highlight>
                  <a:schemeClr val="dk1"/>
                </a:highlight>
                <a:latin typeface="Roboto"/>
                <a:ea typeface="Roboto"/>
                <a:cs typeface="Roboto"/>
                <a:sym typeface="Roboto"/>
              </a:rPr>
              <a:t>feature engineering was used to transform the raw data into a format that is more suitable for the data analysis.</a:t>
            </a:r>
            <a:endParaRPr sz="1708">
              <a:highlight>
                <a:schemeClr val="dk1"/>
              </a:highlight>
              <a:latin typeface="Roboto"/>
              <a:ea typeface="Roboto"/>
              <a:cs typeface="Roboto"/>
              <a:sym typeface="Roboto"/>
            </a:endParaRPr>
          </a:p>
          <a:p>
            <a:pPr marL="457200" lvl="0" indent="-337074" algn="just" rtl="0">
              <a:lnSpc>
                <a:spcPct val="105000"/>
              </a:lnSpc>
              <a:spcBef>
                <a:spcPts val="0"/>
              </a:spcBef>
              <a:spcAft>
                <a:spcPts val="0"/>
              </a:spcAft>
              <a:buClr>
                <a:schemeClr val="lt1"/>
              </a:buClr>
              <a:buSzPts val="1708"/>
              <a:buFont typeface="Roboto"/>
              <a:buChar char="●"/>
            </a:pPr>
            <a:r>
              <a:rPr lang="en-US" sz="1708">
                <a:highlight>
                  <a:schemeClr val="dk1"/>
                </a:highlight>
                <a:latin typeface="Roboto"/>
                <a:ea typeface="Roboto"/>
                <a:cs typeface="Roboto"/>
                <a:sym typeface="Roboto"/>
              </a:rPr>
              <a:t>The original dataset included a review score column with different scales, which was transformed/consolidated into a scale of 10 ratings using feature engineering techniques.</a:t>
            </a:r>
            <a:endParaRPr sz="1708">
              <a:highlight>
                <a:schemeClr val="dk1"/>
              </a:highlight>
              <a:latin typeface="Roboto"/>
              <a:ea typeface="Roboto"/>
              <a:cs typeface="Roboto"/>
              <a:sym typeface="Roboto"/>
            </a:endParaRPr>
          </a:p>
          <a:p>
            <a:pPr marL="457200" lvl="0" indent="-337074" algn="just" rtl="0">
              <a:lnSpc>
                <a:spcPct val="105000"/>
              </a:lnSpc>
              <a:spcBef>
                <a:spcPts val="0"/>
              </a:spcBef>
              <a:spcAft>
                <a:spcPts val="0"/>
              </a:spcAft>
              <a:buClr>
                <a:schemeClr val="lt1"/>
              </a:buClr>
              <a:buSzPts val="1708"/>
              <a:buFont typeface="Roboto"/>
              <a:buChar char="●"/>
            </a:pPr>
            <a:r>
              <a:rPr lang="en-US" sz="1708">
                <a:highlight>
                  <a:schemeClr val="dk1"/>
                </a:highlight>
                <a:latin typeface="Roboto"/>
                <a:ea typeface="Roboto"/>
                <a:cs typeface="Roboto"/>
                <a:sym typeface="Roboto"/>
              </a:rPr>
              <a:t>Feature engineering can also help to reduce the dimensionality of the data, and reduce noise.</a:t>
            </a:r>
            <a:endParaRPr sz="1035"/>
          </a:p>
        </p:txBody>
      </p:sp>
      <p:pic>
        <p:nvPicPr>
          <p:cNvPr id="180" name="Google Shape;180;p18"/>
          <p:cNvPicPr preferRelativeResize="0"/>
          <p:nvPr/>
        </p:nvPicPr>
        <p:blipFill rotWithShape="1">
          <a:blip r:embed="rId3">
            <a:alphaModFix/>
          </a:blip>
          <a:srcRect/>
          <a:stretch/>
        </p:blipFill>
        <p:spPr>
          <a:xfrm>
            <a:off x="1070625" y="3337688"/>
            <a:ext cx="4765649" cy="3295876"/>
          </a:xfrm>
          <a:prstGeom prst="rect">
            <a:avLst/>
          </a:prstGeom>
          <a:noFill/>
          <a:ln>
            <a:noFill/>
          </a:ln>
        </p:spPr>
      </p:pic>
      <p:pic>
        <p:nvPicPr>
          <p:cNvPr id="181" name="Google Shape;181;p18"/>
          <p:cNvPicPr preferRelativeResize="0"/>
          <p:nvPr/>
        </p:nvPicPr>
        <p:blipFill>
          <a:blip r:embed="rId4">
            <a:alphaModFix/>
          </a:blip>
          <a:stretch>
            <a:fillRect/>
          </a:stretch>
        </p:blipFill>
        <p:spPr>
          <a:xfrm>
            <a:off x="6684624" y="3337700"/>
            <a:ext cx="4738009" cy="303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849760" y="22445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0"/>
              </a:spcBef>
              <a:spcAft>
                <a:spcPts val="800"/>
              </a:spcAft>
              <a:buSzPts val="1800"/>
              <a:buNone/>
            </a:pPr>
            <a:r>
              <a:rPr lang="en-US"/>
              <a:t>Exploratory Data Analysis</a:t>
            </a:r>
            <a:endParaRPr sz="6100"/>
          </a:p>
        </p:txBody>
      </p:sp>
      <p:sp>
        <p:nvSpPr>
          <p:cNvPr id="188" name="Google Shape;188;p19"/>
          <p:cNvSpPr txBox="1">
            <a:spLocks noGrp="1"/>
          </p:cNvSpPr>
          <p:nvPr>
            <p:ph type="body" idx="1"/>
          </p:nvPr>
        </p:nvSpPr>
        <p:spPr>
          <a:xfrm>
            <a:off x="849750" y="1480250"/>
            <a:ext cx="6214200" cy="5201100"/>
          </a:xfrm>
          <a:prstGeom prst="rect">
            <a:avLst/>
          </a:prstGeom>
          <a:noFill/>
          <a:ln>
            <a:noFill/>
          </a:ln>
        </p:spPr>
        <p:txBody>
          <a:bodyPr spcFirstLastPara="1" wrap="square" lIns="91425" tIns="45700" rIns="91425" bIns="45700" anchor="t" anchorCtr="0">
            <a:normAutofit/>
          </a:bodyPr>
          <a:lstStyle/>
          <a:p>
            <a:pPr marL="457200" lvl="0" indent="-336550" algn="just" rtl="0">
              <a:lnSpc>
                <a:spcPct val="115000"/>
              </a:lnSpc>
              <a:spcBef>
                <a:spcPts val="1500"/>
              </a:spcBef>
              <a:spcAft>
                <a:spcPts val="0"/>
              </a:spcAft>
              <a:buClr>
                <a:schemeClr val="lt1"/>
              </a:buClr>
              <a:buSzPts val="1700"/>
              <a:buFont typeface="Roboto"/>
              <a:buChar char="●"/>
            </a:pPr>
            <a:r>
              <a:rPr lang="en-US">
                <a:highlight>
                  <a:schemeClr val="dk1"/>
                </a:highlight>
                <a:latin typeface="Roboto"/>
                <a:ea typeface="Roboto"/>
                <a:cs typeface="Roboto"/>
                <a:sym typeface="Roboto"/>
              </a:rPr>
              <a:t>Exploratory analysis helps to summarize and visualize the main characteristics of a dataset.</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It helps to gain insights into the data, identify trends, patterns, and outliers that might not be apparent from the raw data.</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The number count of the review score was plotted to provide a basic understanding of the dataset.</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Based on the output of the number count, we were able to conclude that the majority of the movie reviews had a score of 5 or higher.</a:t>
            </a:r>
            <a:endParaRPr>
              <a:highlight>
                <a:schemeClr val="dk1"/>
              </a:highlight>
              <a:latin typeface="Roboto"/>
              <a:ea typeface="Roboto"/>
              <a:cs typeface="Roboto"/>
              <a:sym typeface="Roboto"/>
            </a:endParaRPr>
          </a:p>
          <a:p>
            <a:pPr marL="457200" lvl="0" indent="-336550" algn="just"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Exploratory analysis is an important step in data analysis as it helps to identify important features and relationships that can be used to build accurate models.</a:t>
            </a:r>
            <a:endParaRPr>
              <a:highlight>
                <a:schemeClr val="dk1"/>
              </a:highlight>
              <a:latin typeface="Roboto"/>
              <a:ea typeface="Roboto"/>
              <a:cs typeface="Roboto"/>
              <a:sym typeface="Roboto"/>
            </a:endParaRPr>
          </a:p>
          <a:p>
            <a:pPr marL="0" lvl="0" indent="0" algn="l" rtl="0">
              <a:lnSpc>
                <a:spcPct val="120000"/>
              </a:lnSpc>
              <a:spcBef>
                <a:spcPts val="1000"/>
              </a:spcBef>
              <a:spcAft>
                <a:spcPts val="1600"/>
              </a:spcAft>
              <a:buSzPts val="1260"/>
              <a:buNone/>
            </a:pPr>
            <a:endParaRPr/>
          </a:p>
        </p:txBody>
      </p:sp>
      <p:pic>
        <p:nvPicPr>
          <p:cNvPr id="189" name="Google Shape;189;p19"/>
          <p:cNvPicPr preferRelativeResize="0"/>
          <p:nvPr/>
        </p:nvPicPr>
        <p:blipFill rotWithShape="1">
          <a:blip r:embed="rId3">
            <a:alphaModFix/>
          </a:blip>
          <a:srcRect/>
          <a:stretch/>
        </p:blipFill>
        <p:spPr>
          <a:xfrm>
            <a:off x="7796350" y="1480250"/>
            <a:ext cx="3609175" cy="446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0"/>
          <p:cNvSpPr txBox="1">
            <a:spLocks noGrp="1"/>
          </p:cNvSpPr>
          <p:nvPr>
            <p:ph type="title"/>
          </p:nvPr>
        </p:nvSpPr>
        <p:spPr>
          <a:xfrm>
            <a:off x="849760" y="876302"/>
            <a:ext cx="10427700" cy="1086000"/>
          </a:xfrm>
          <a:prstGeom prst="rect">
            <a:avLst/>
          </a:prstGeom>
          <a:noFill/>
          <a:ln>
            <a:noFill/>
          </a:ln>
        </p:spPr>
        <p:txBody>
          <a:bodyPr spcFirstLastPara="1" wrap="square" lIns="91425" tIns="45700" rIns="91425" bIns="45700" anchor="b" anchorCtr="0">
            <a:normAutofit/>
          </a:bodyPr>
          <a:lstStyle/>
          <a:p>
            <a:pPr marL="0" lvl="0" indent="0" algn="l" rtl="0">
              <a:lnSpc>
                <a:spcPct val="107916"/>
              </a:lnSpc>
              <a:spcBef>
                <a:spcPts val="0"/>
              </a:spcBef>
              <a:spcAft>
                <a:spcPts val="800"/>
              </a:spcAft>
              <a:buSzPts val="1800"/>
              <a:buNone/>
            </a:pPr>
            <a:r>
              <a:rPr lang="en-US">
                <a:highlight>
                  <a:schemeClr val="dk1"/>
                </a:highlight>
              </a:rPr>
              <a:t>Stemming </a:t>
            </a:r>
            <a:endParaRPr sz="6200">
              <a:highlight>
                <a:schemeClr val="dk1"/>
              </a:highlight>
            </a:endParaRPr>
          </a:p>
        </p:txBody>
      </p:sp>
      <p:sp>
        <p:nvSpPr>
          <p:cNvPr id="196" name="Google Shape;196;p20"/>
          <p:cNvSpPr txBox="1">
            <a:spLocks noGrp="1"/>
          </p:cNvSpPr>
          <p:nvPr>
            <p:ph type="body" idx="1"/>
          </p:nvPr>
        </p:nvSpPr>
        <p:spPr>
          <a:xfrm>
            <a:off x="313279" y="2065988"/>
            <a:ext cx="4662600" cy="3903300"/>
          </a:xfrm>
          <a:prstGeom prst="rect">
            <a:avLst/>
          </a:prstGeom>
          <a:noFill/>
          <a:ln>
            <a:noFill/>
          </a:ln>
        </p:spPr>
        <p:txBody>
          <a:bodyPr spcFirstLastPara="1" wrap="square" lIns="91425" tIns="45700" rIns="91425" bIns="45700" anchor="t" anchorCtr="0">
            <a:normAutofit lnSpcReduction="20000"/>
          </a:bodyPr>
          <a:lstStyle/>
          <a:p>
            <a:pPr marL="457200" lvl="0" indent="-336550" algn="l"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Stemming is a natural language processing (NLP) technique to reduce words to their base form.</a:t>
            </a:r>
            <a:endParaRPr>
              <a:highlight>
                <a:schemeClr val="dk1"/>
              </a:highlight>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The goal of stemming is to improve analysis and model accuracy by reducing the number of duplicate words with the same meaning.</a:t>
            </a:r>
            <a:endParaRPr>
              <a:highlight>
                <a:schemeClr val="dk1"/>
              </a:highlight>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For example, stemming might convert "come", "came", and "coming" to the root word "come".</a:t>
            </a:r>
            <a:endParaRPr>
              <a:highlight>
                <a:schemeClr val="dk1"/>
              </a:highlight>
              <a:latin typeface="Roboto"/>
              <a:ea typeface="Roboto"/>
              <a:cs typeface="Roboto"/>
              <a:sym typeface="Roboto"/>
            </a:endParaRPr>
          </a:p>
          <a:p>
            <a:pPr marL="457200" lvl="0" indent="-336550" algn="l" rtl="0">
              <a:lnSpc>
                <a:spcPct val="115000"/>
              </a:lnSpc>
              <a:spcBef>
                <a:spcPts val="0"/>
              </a:spcBef>
              <a:spcAft>
                <a:spcPts val="0"/>
              </a:spcAft>
              <a:buClr>
                <a:schemeClr val="lt1"/>
              </a:buClr>
              <a:buSzPts val="1700"/>
              <a:buFont typeface="Roboto"/>
              <a:buChar char="●"/>
            </a:pPr>
            <a:r>
              <a:rPr lang="en-US">
                <a:highlight>
                  <a:schemeClr val="dk1"/>
                </a:highlight>
                <a:latin typeface="Roboto"/>
                <a:ea typeface="Roboto"/>
                <a:cs typeface="Roboto"/>
                <a:sym typeface="Roboto"/>
              </a:rPr>
              <a:t>Stemming can be useful in various NLP tasks, including information retrieval, text classification, and sentiment analysis.</a:t>
            </a:r>
            <a:endParaRPr>
              <a:highlight>
                <a:schemeClr val="dk1"/>
              </a:highlight>
              <a:latin typeface="Roboto"/>
              <a:ea typeface="Roboto"/>
              <a:cs typeface="Roboto"/>
              <a:sym typeface="Roboto"/>
            </a:endParaRPr>
          </a:p>
          <a:p>
            <a:pPr marL="0" lvl="0" indent="0" algn="l" rtl="0">
              <a:lnSpc>
                <a:spcPct val="120000"/>
              </a:lnSpc>
              <a:spcBef>
                <a:spcPts val="1000"/>
              </a:spcBef>
              <a:spcAft>
                <a:spcPts val="1600"/>
              </a:spcAft>
              <a:buSzPts val="1260"/>
              <a:buNone/>
            </a:pPr>
            <a:endParaRPr/>
          </a:p>
        </p:txBody>
      </p:sp>
      <p:pic>
        <p:nvPicPr>
          <p:cNvPr id="197" name="Google Shape;197;p20"/>
          <p:cNvPicPr preferRelativeResize="0"/>
          <p:nvPr/>
        </p:nvPicPr>
        <p:blipFill rotWithShape="1">
          <a:blip r:embed="rId3">
            <a:alphaModFix/>
          </a:blip>
          <a:srcRect/>
          <a:stretch/>
        </p:blipFill>
        <p:spPr>
          <a:xfrm>
            <a:off x="4975875" y="2508301"/>
            <a:ext cx="7032801" cy="2659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849755" y="197275"/>
            <a:ext cx="5723100" cy="1086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US"/>
              <a:t>Data Processing (cont) </a:t>
            </a:r>
            <a:endParaRPr/>
          </a:p>
        </p:txBody>
      </p:sp>
      <p:sp>
        <p:nvSpPr>
          <p:cNvPr id="204" name="Google Shape;204;p21"/>
          <p:cNvSpPr txBox="1">
            <a:spLocks noGrp="1"/>
          </p:cNvSpPr>
          <p:nvPr>
            <p:ph type="body" idx="1"/>
          </p:nvPr>
        </p:nvSpPr>
        <p:spPr>
          <a:xfrm>
            <a:off x="849750" y="1493825"/>
            <a:ext cx="4822200" cy="4475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1482"/>
              <a:buNone/>
            </a:pPr>
            <a:endParaRPr sz="1600">
              <a:highlight>
                <a:schemeClr val="dk1"/>
              </a:highlight>
              <a:latin typeface="Roboto"/>
              <a:ea typeface="Roboto"/>
              <a:cs typeface="Roboto"/>
              <a:sym typeface="Roboto"/>
            </a:endParaRPr>
          </a:p>
          <a:p>
            <a:pPr marL="457200" lvl="0" indent="-32258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Text normalization techniques include expanding contractions, and speech tagging.</a:t>
            </a:r>
            <a:endParaRPr sz="1600">
              <a:highlight>
                <a:schemeClr val="dk1"/>
              </a:highlight>
              <a:latin typeface="Roboto"/>
              <a:ea typeface="Roboto"/>
              <a:cs typeface="Roboto"/>
              <a:sym typeface="Roboto"/>
            </a:endParaRPr>
          </a:p>
          <a:p>
            <a:pPr marL="457200" lvl="0" indent="-32258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Stopword removal involves removing common words that do not add much meaning to the text.</a:t>
            </a:r>
            <a:endParaRPr sz="1600">
              <a:highlight>
                <a:schemeClr val="dk1"/>
              </a:highlight>
              <a:latin typeface="Roboto"/>
              <a:ea typeface="Roboto"/>
              <a:cs typeface="Roboto"/>
              <a:sym typeface="Roboto"/>
            </a:endParaRPr>
          </a:p>
          <a:p>
            <a:pPr marL="457200" lvl="0" indent="-32258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Tokenization involves splitting the text into individual words, which can be used as features by machine learning algorithms.</a:t>
            </a:r>
            <a:endParaRPr sz="1600">
              <a:highlight>
                <a:schemeClr val="dk1"/>
              </a:highlight>
              <a:latin typeface="Roboto"/>
              <a:ea typeface="Roboto"/>
              <a:cs typeface="Roboto"/>
              <a:sym typeface="Roboto"/>
            </a:endParaRPr>
          </a:p>
          <a:p>
            <a:pPr marL="457200" lvl="0" indent="-322580" algn="just" rtl="0">
              <a:lnSpc>
                <a:spcPct val="115000"/>
              </a:lnSpc>
              <a:spcBef>
                <a:spcPts val="0"/>
              </a:spcBef>
              <a:spcAft>
                <a:spcPts val="0"/>
              </a:spcAft>
              <a:buClr>
                <a:schemeClr val="lt1"/>
              </a:buClr>
              <a:buSzPts val="1600"/>
              <a:buFont typeface="Roboto"/>
              <a:buChar char="●"/>
            </a:pPr>
            <a:r>
              <a:rPr lang="en-US" sz="1600">
                <a:highlight>
                  <a:schemeClr val="dk1"/>
                </a:highlight>
                <a:latin typeface="Roboto"/>
                <a:ea typeface="Roboto"/>
                <a:cs typeface="Roboto"/>
                <a:sym typeface="Roboto"/>
              </a:rPr>
              <a:t>Vectorization involves converting the text data into a numerical format that the machine learning algorithms can use, such as the TF-IDF algorithm.</a:t>
            </a:r>
            <a:endParaRPr sz="1600">
              <a:highlight>
                <a:schemeClr val="dk1"/>
              </a:highlight>
              <a:latin typeface="Roboto"/>
              <a:ea typeface="Roboto"/>
              <a:cs typeface="Roboto"/>
              <a:sym typeface="Roboto"/>
            </a:endParaRPr>
          </a:p>
          <a:p>
            <a:pPr marL="0" lvl="0" indent="0" algn="l" rtl="0">
              <a:lnSpc>
                <a:spcPct val="120000"/>
              </a:lnSpc>
              <a:spcBef>
                <a:spcPts val="1000"/>
              </a:spcBef>
              <a:spcAft>
                <a:spcPts val="1600"/>
              </a:spcAft>
              <a:buSzPts val="1482"/>
              <a:buNone/>
            </a:pPr>
            <a:endParaRPr sz="1600"/>
          </a:p>
        </p:txBody>
      </p:sp>
      <p:pic>
        <p:nvPicPr>
          <p:cNvPr id="205" name="Google Shape;205;p21"/>
          <p:cNvPicPr preferRelativeResize="0"/>
          <p:nvPr/>
        </p:nvPicPr>
        <p:blipFill rotWithShape="1">
          <a:blip r:embed="rId3">
            <a:alphaModFix/>
          </a:blip>
          <a:srcRect/>
          <a:stretch/>
        </p:blipFill>
        <p:spPr>
          <a:xfrm>
            <a:off x="6056275" y="1348675"/>
            <a:ext cx="5605640" cy="5269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849760" y="876302"/>
            <a:ext cx="10427700" cy="1086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rgbClr val="000000"/>
              </a:buClr>
              <a:buSzPts val="1800"/>
              <a:buFont typeface="Arial"/>
              <a:buNone/>
            </a:pPr>
            <a:r>
              <a:rPr lang="en-US"/>
              <a:t>Text Analysis</a:t>
            </a:r>
            <a:endParaRPr/>
          </a:p>
        </p:txBody>
      </p:sp>
      <p:sp>
        <p:nvSpPr>
          <p:cNvPr id="212" name="Google Shape;212;p22"/>
          <p:cNvSpPr txBox="1">
            <a:spLocks noGrp="1"/>
          </p:cNvSpPr>
          <p:nvPr>
            <p:ph type="body" idx="1"/>
          </p:nvPr>
        </p:nvSpPr>
        <p:spPr>
          <a:xfrm>
            <a:off x="849758" y="2065984"/>
            <a:ext cx="10427700" cy="3903300"/>
          </a:xfrm>
          <a:prstGeom prst="rect">
            <a:avLst/>
          </a:prstGeom>
        </p:spPr>
        <p:txBody>
          <a:bodyPr spcFirstLastPara="1" wrap="square" lIns="91425" tIns="45700" rIns="91425" bIns="45700" anchor="t" anchorCtr="0">
            <a:normAutofit/>
          </a:bodyPr>
          <a:lstStyle/>
          <a:p>
            <a:pPr marL="457200" lvl="0" indent="-342900" algn="just" rtl="0">
              <a:lnSpc>
                <a:spcPct val="10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Text analysis is the process of extracting insights from unstructured text data.</a:t>
            </a:r>
            <a:endParaRPr sz="1800">
              <a:highlight>
                <a:schemeClr val="dk1"/>
              </a:highlight>
              <a:latin typeface="Roboto"/>
              <a:ea typeface="Roboto"/>
              <a:cs typeface="Roboto"/>
              <a:sym typeface="Roboto"/>
            </a:endParaRPr>
          </a:p>
          <a:p>
            <a:pPr marL="457200" lvl="0" indent="-342900" algn="just" rtl="0">
              <a:lnSpc>
                <a:spcPct val="10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One common technique in text analysis is identifying frequently used words.</a:t>
            </a:r>
            <a:endParaRPr sz="1800">
              <a:highlight>
                <a:schemeClr val="dk1"/>
              </a:highlight>
              <a:latin typeface="Roboto"/>
              <a:ea typeface="Roboto"/>
              <a:cs typeface="Roboto"/>
              <a:sym typeface="Roboto"/>
            </a:endParaRPr>
          </a:p>
          <a:p>
            <a:pPr marL="457200" lvl="0" indent="-342900" algn="just" rtl="0">
              <a:lnSpc>
                <a:spcPct val="10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Word frequency analysis involves counting the number of times a word appears in a text or corpus of texts.</a:t>
            </a:r>
            <a:endParaRPr sz="1800">
              <a:highlight>
                <a:schemeClr val="dk1"/>
              </a:highlight>
              <a:latin typeface="Roboto"/>
              <a:ea typeface="Roboto"/>
              <a:cs typeface="Roboto"/>
              <a:sym typeface="Roboto"/>
            </a:endParaRPr>
          </a:p>
          <a:p>
            <a:pPr marL="457200" lvl="0" indent="-342900" algn="just" rtl="0">
              <a:lnSpc>
                <a:spcPct val="105000"/>
              </a:lnSpc>
              <a:spcBef>
                <a:spcPts val="0"/>
              </a:spcBef>
              <a:spcAft>
                <a:spcPts val="0"/>
              </a:spcAft>
              <a:buClr>
                <a:schemeClr val="lt1"/>
              </a:buClr>
              <a:buSzPts val="1800"/>
              <a:buFont typeface="Roboto"/>
              <a:buChar char="●"/>
            </a:pPr>
            <a:r>
              <a:rPr lang="en-US" sz="1800">
                <a:highlight>
                  <a:schemeClr val="dk1"/>
                </a:highlight>
                <a:latin typeface="Roboto"/>
                <a:ea typeface="Roboto"/>
                <a:cs typeface="Roboto"/>
                <a:sym typeface="Roboto"/>
              </a:rPr>
              <a:t>Text analysis can reveal patterns and trends within data, providing valuable insights into topics and themes being discussed.</a:t>
            </a:r>
            <a:endParaRPr sz="1900"/>
          </a:p>
        </p:txBody>
      </p:sp>
      <p:pic>
        <p:nvPicPr>
          <p:cNvPr id="213" name="Google Shape;213;p22"/>
          <p:cNvPicPr preferRelativeResize="0"/>
          <p:nvPr/>
        </p:nvPicPr>
        <p:blipFill rotWithShape="1">
          <a:blip r:embed="rId3">
            <a:alphaModFix/>
          </a:blip>
          <a:srcRect/>
          <a:stretch/>
        </p:blipFill>
        <p:spPr>
          <a:xfrm>
            <a:off x="1442175" y="4050350"/>
            <a:ext cx="9337000" cy="2301449"/>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1749</Words>
  <Application>Microsoft Office PowerPoint</Application>
  <PresentationFormat>Widescreen</PresentationFormat>
  <Paragraphs>170</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Roboto</vt:lpstr>
      <vt:lpstr>Lato</vt:lpstr>
      <vt:lpstr>Calibri</vt:lpstr>
      <vt:lpstr>Montserrat</vt:lpstr>
      <vt:lpstr>Roboto Mono</vt:lpstr>
      <vt:lpstr>Times New Roman</vt:lpstr>
      <vt:lpstr>Geo</vt:lpstr>
      <vt:lpstr>Montserrat Light</vt:lpstr>
      <vt:lpstr>Focus</vt:lpstr>
      <vt:lpstr>Sentiment Analysis on Rotten Tomatoes Movie Reviews</vt:lpstr>
      <vt:lpstr>Project Introduction</vt:lpstr>
      <vt:lpstr>Dataset Acquisition</vt:lpstr>
      <vt:lpstr>Data Preprocessing</vt:lpstr>
      <vt:lpstr>Feature engineering</vt:lpstr>
      <vt:lpstr>Exploratory Data Analysis</vt:lpstr>
      <vt:lpstr>Stemming </vt:lpstr>
      <vt:lpstr>Data Processing (cont) </vt:lpstr>
      <vt:lpstr>Text Analysis</vt:lpstr>
      <vt:lpstr>Bigrams and Trigrams of Text analysis </vt:lpstr>
      <vt:lpstr>PowerPoint Presentation</vt:lpstr>
      <vt:lpstr>Word Cloud </vt:lpstr>
      <vt:lpstr>Analytics and Model Development</vt:lpstr>
      <vt:lpstr>PowerPoint Presentation</vt:lpstr>
      <vt:lpstr>PowerPoint Presentation</vt:lpstr>
      <vt:lpstr>Model Development</vt:lpstr>
      <vt:lpstr> Model Characteristics (Logistic Regression)</vt:lpstr>
      <vt:lpstr>Model Characteristics (Decision Tree and k-NN)</vt:lpstr>
      <vt:lpstr>Model Selection </vt:lpstr>
      <vt:lpstr>Visualizations and Analysis</vt:lpstr>
      <vt:lpstr>PowerPoint Presentation</vt:lpstr>
      <vt:lpstr>PowerPoint Presentation</vt:lpstr>
      <vt:lpstr>Conclusion </vt:lpstr>
      <vt:lpstr>References</vt:lpstr>
      <vt:lpstr>                    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Rotten Tomatoes Movie Reviews</dc:title>
  <cp:lastModifiedBy>Zhongjia Liao</cp:lastModifiedBy>
  <cp:revision>1</cp:revision>
  <dcterms:modified xsi:type="dcterms:W3CDTF">2023-05-11T03:35:06Z</dcterms:modified>
</cp:coreProperties>
</file>